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DERICO MAGLIONE" initials="FM" lastIdx="1" clrIdx="0">
    <p:extLst>
      <p:ext uri="{19B8F6BF-5375-455C-9EA6-DF929625EA0E}">
        <p15:presenceInfo xmlns:p15="http://schemas.microsoft.com/office/powerpoint/2012/main" userId="S::fede.maglione@studenti.unina.it::cfe47e3c-c2a6-4c7c-8440-3e1e922618a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A8A747-5E13-4DEF-8D4B-F4BE3A07B03F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95C4108-D697-48EE-A46D-4813598265FF}">
      <dgm:prSet custT="1"/>
      <dgm:spPr/>
      <dgm:t>
        <a:bodyPr/>
        <a:lstStyle/>
        <a:p>
          <a:r>
            <a:rPr lang="it-IT" sz="2000" i="1" dirty="0"/>
            <a:t>Universalità</a:t>
          </a:r>
          <a:r>
            <a:rPr lang="it-IT" sz="2000" dirty="0"/>
            <a:t>: ogni persona deve possedere quel tratto.</a:t>
          </a:r>
          <a:endParaRPr lang="en-US" sz="2000" dirty="0"/>
        </a:p>
      </dgm:t>
    </dgm:pt>
    <dgm:pt modelId="{86A4C487-B220-4BE1-BD68-334F8DD355F8}" type="parTrans" cxnId="{8B631802-665B-455E-BA99-8C37A05898DC}">
      <dgm:prSet/>
      <dgm:spPr/>
      <dgm:t>
        <a:bodyPr/>
        <a:lstStyle/>
        <a:p>
          <a:endParaRPr lang="en-US"/>
        </a:p>
      </dgm:t>
    </dgm:pt>
    <dgm:pt modelId="{02362048-110C-4FFD-8F3B-634B59021603}" type="sibTrans" cxnId="{8B631802-665B-455E-BA99-8C37A05898DC}">
      <dgm:prSet/>
      <dgm:spPr/>
      <dgm:t>
        <a:bodyPr/>
        <a:lstStyle/>
        <a:p>
          <a:endParaRPr lang="en-US"/>
        </a:p>
      </dgm:t>
    </dgm:pt>
    <dgm:pt modelId="{1BF717CD-06A0-424F-9CF6-A0254E8BD8C9}">
      <dgm:prSet custT="1"/>
      <dgm:spPr/>
      <dgm:t>
        <a:bodyPr/>
        <a:lstStyle/>
        <a:p>
          <a:r>
            <a:rPr lang="it-IT" sz="1800" i="1" dirty="0"/>
            <a:t>Unicità: </a:t>
          </a:r>
          <a:r>
            <a:rPr lang="it-IT" sz="1800" dirty="0"/>
            <a:t>quel tratto dovrebbe </a:t>
          </a:r>
          <a:r>
            <a:rPr lang="it-IT" sz="2000" dirty="0"/>
            <a:t>differire</a:t>
          </a:r>
          <a:r>
            <a:rPr lang="it-IT" sz="1800" dirty="0"/>
            <a:t> per ogni persona così da renderlo indistinguibile dagli altri.</a:t>
          </a:r>
          <a:endParaRPr lang="en-US" sz="1800" dirty="0"/>
        </a:p>
      </dgm:t>
    </dgm:pt>
    <dgm:pt modelId="{C61D3A8C-B69A-444F-A862-04F044E7924F}" type="parTrans" cxnId="{EAF00085-E839-4CEF-8BB5-899ED2B43157}">
      <dgm:prSet/>
      <dgm:spPr/>
      <dgm:t>
        <a:bodyPr/>
        <a:lstStyle/>
        <a:p>
          <a:endParaRPr lang="en-US"/>
        </a:p>
      </dgm:t>
    </dgm:pt>
    <dgm:pt modelId="{D7B0B0F0-604E-4C5D-82EC-91F4CB0E6A4C}" type="sibTrans" cxnId="{EAF00085-E839-4CEF-8BB5-899ED2B43157}">
      <dgm:prSet/>
      <dgm:spPr/>
      <dgm:t>
        <a:bodyPr/>
        <a:lstStyle/>
        <a:p>
          <a:endParaRPr lang="en-US"/>
        </a:p>
      </dgm:t>
    </dgm:pt>
    <dgm:pt modelId="{222915F3-7423-4003-A4F4-FAC56433B461}">
      <dgm:prSet/>
      <dgm:spPr/>
      <dgm:t>
        <a:bodyPr/>
        <a:lstStyle/>
        <a:p>
          <a:r>
            <a:rPr lang="it-IT" i="1" dirty="0"/>
            <a:t>Permanenza: </a:t>
          </a:r>
          <a:r>
            <a:rPr lang="it-IT" dirty="0"/>
            <a:t>Cambiamento di quel tratto nel tempo.</a:t>
          </a:r>
          <a:endParaRPr lang="en-US" dirty="0"/>
        </a:p>
      </dgm:t>
    </dgm:pt>
    <dgm:pt modelId="{9D1071BE-6867-417D-9ACA-EF75C588E0D6}" type="parTrans" cxnId="{252EBB33-3A66-4E36-BD03-59EF157C6971}">
      <dgm:prSet/>
      <dgm:spPr/>
      <dgm:t>
        <a:bodyPr/>
        <a:lstStyle/>
        <a:p>
          <a:endParaRPr lang="en-US"/>
        </a:p>
      </dgm:t>
    </dgm:pt>
    <dgm:pt modelId="{E513D5DF-AF95-4597-A73A-3C8BBB796C5A}" type="sibTrans" cxnId="{252EBB33-3A66-4E36-BD03-59EF157C6971}">
      <dgm:prSet/>
      <dgm:spPr/>
      <dgm:t>
        <a:bodyPr/>
        <a:lstStyle/>
        <a:p>
          <a:endParaRPr lang="en-US"/>
        </a:p>
      </dgm:t>
    </dgm:pt>
    <dgm:pt modelId="{A9D34CCD-9D2B-4AD5-8924-986EEEDB8F7C}">
      <dgm:prSet/>
      <dgm:spPr/>
      <dgm:t>
        <a:bodyPr/>
        <a:lstStyle/>
        <a:p>
          <a:r>
            <a:rPr lang="it-IT" i="1" dirty="0"/>
            <a:t>Misurabilità: </a:t>
          </a:r>
          <a:r>
            <a:rPr lang="it-IT" dirty="0"/>
            <a:t>Facilità nell’acquisire e misurare quel tratto.</a:t>
          </a:r>
          <a:endParaRPr lang="en-US" dirty="0"/>
        </a:p>
      </dgm:t>
    </dgm:pt>
    <dgm:pt modelId="{4052A7ED-C9A0-4EBC-A130-128A1EBE1222}" type="parTrans" cxnId="{06F37C88-A60B-45F8-9CBC-B6F146825AE2}">
      <dgm:prSet/>
      <dgm:spPr/>
      <dgm:t>
        <a:bodyPr/>
        <a:lstStyle/>
        <a:p>
          <a:endParaRPr lang="en-US"/>
        </a:p>
      </dgm:t>
    </dgm:pt>
    <dgm:pt modelId="{EE111D8A-8D62-445E-8B48-4F090E210182}" type="sibTrans" cxnId="{06F37C88-A60B-45F8-9CBC-B6F146825AE2}">
      <dgm:prSet/>
      <dgm:spPr/>
      <dgm:t>
        <a:bodyPr/>
        <a:lstStyle/>
        <a:p>
          <a:endParaRPr lang="en-US"/>
        </a:p>
      </dgm:t>
    </dgm:pt>
    <dgm:pt modelId="{37915A30-346A-4073-A83C-892898F0C7E4}">
      <dgm:prSet/>
      <dgm:spPr/>
      <dgm:t>
        <a:bodyPr/>
        <a:lstStyle/>
        <a:p>
          <a:r>
            <a:rPr lang="it-IT" i="1"/>
            <a:t>Performance: </a:t>
          </a:r>
          <a:r>
            <a:rPr lang="it-IT"/>
            <a:t>Velocità ed efficienza di un tatto applicato ad una data tecnologia che lo sfrutti.</a:t>
          </a:r>
          <a:endParaRPr lang="en-US"/>
        </a:p>
      </dgm:t>
    </dgm:pt>
    <dgm:pt modelId="{B2A7ECD7-007B-4A58-B201-A2188986C1C9}" type="parTrans" cxnId="{F9555F7A-E311-4DE5-B496-53CD731C37E4}">
      <dgm:prSet/>
      <dgm:spPr/>
      <dgm:t>
        <a:bodyPr/>
        <a:lstStyle/>
        <a:p>
          <a:endParaRPr lang="en-US"/>
        </a:p>
      </dgm:t>
    </dgm:pt>
    <dgm:pt modelId="{85820C6C-53A8-43A6-8548-384009CE1D7B}" type="sibTrans" cxnId="{F9555F7A-E311-4DE5-B496-53CD731C37E4}">
      <dgm:prSet/>
      <dgm:spPr/>
      <dgm:t>
        <a:bodyPr/>
        <a:lstStyle/>
        <a:p>
          <a:endParaRPr lang="en-US"/>
        </a:p>
      </dgm:t>
    </dgm:pt>
    <dgm:pt modelId="{3A0F1735-1940-4278-A0DA-63A7B2F4775D}">
      <dgm:prSet/>
      <dgm:spPr/>
      <dgm:t>
        <a:bodyPr/>
        <a:lstStyle/>
        <a:p>
          <a:r>
            <a:rPr lang="it-IT" i="1"/>
            <a:t>Accettabilità: </a:t>
          </a:r>
          <a:r>
            <a:rPr lang="it-IT"/>
            <a:t>Quanto la popolazione sia favorevole a sfruttare quel tratto.</a:t>
          </a:r>
          <a:endParaRPr lang="en-US"/>
        </a:p>
      </dgm:t>
    </dgm:pt>
    <dgm:pt modelId="{6128943E-2AAC-4EBC-9A1D-A9331FE8676F}" type="parTrans" cxnId="{9578C0F6-6349-4B37-9A11-710C95DBA846}">
      <dgm:prSet/>
      <dgm:spPr/>
      <dgm:t>
        <a:bodyPr/>
        <a:lstStyle/>
        <a:p>
          <a:endParaRPr lang="en-US"/>
        </a:p>
      </dgm:t>
    </dgm:pt>
    <dgm:pt modelId="{8D751F81-208C-43C1-A0C2-1EFB49D3F321}" type="sibTrans" cxnId="{9578C0F6-6349-4B37-9A11-710C95DBA846}">
      <dgm:prSet/>
      <dgm:spPr/>
      <dgm:t>
        <a:bodyPr/>
        <a:lstStyle/>
        <a:p>
          <a:endParaRPr lang="en-US"/>
        </a:p>
      </dgm:t>
    </dgm:pt>
    <dgm:pt modelId="{DA38FD26-0DAF-44E5-997C-F12099A8A5F7}">
      <dgm:prSet/>
      <dgm:spPr/>
      <dgm:t>
        <a:bodyPr/>
        <a:lstStyle/>
        <a:p>
          <a:r>
            <a:rPr lang="it-IT" i="1"/>
            <a:t>Circonvenzione: </a:t>
          </a:r>
          <a:r>
            <a:rPr lang="it-IT"/>
            <a:t>Quanto un tratto sia di facile imitazione.</a:t>
          </a:r>
          <a:endParaRPr lang="en-US"/>
        </a:p>
      </dgm:t>
    </dgm:pt>
    <dgm:pt modelId="{0B0F6E78-83D0-4C5D-952D-BD400B693C4A}" type="parTrans" cxnId="{6DA2406C-719D-4E5A-B952-82703FEC89B8}">
      <dgm:prSet/>
      <dgm:spPr/>
      <dgm:t>
        <a:bodyPr/>
        <a:lstStyle/>
        <a:p>
          <a:endParaRPr lang="en-US"/>
        </a:p>
      </dgm:t>
    </dgm:pt>
    <dgm:pt modelId="{101C2514-B0B2-4C91-9E10-94620F19CF1F}" type="sibTrans" cxnId="{6DA2406C-719D-4E5A-B952-82703FEC89B8}">
      <dgm:prSet/>
      <dgm:spPr/>
      <dgm:t>
        <a:bodyPr/>
        <a:lstStyle/>
        <a:p>
          <a:endParaRPr lang="en-US"/>
        </a:p>
      </dgm:t>
    </dgm:pt>
    <dgm:pt modelId="{A4E82FD3-8D8A-4454-8139-70722D2B2963}" type="pres">
      <dgm:prSet presAssocID="{5BA8A747-5E13-4DEF-8D4B-F4BE3A07B03F}" presName="diagram" presStyleCnt="0">
        <dgm:presLayoutVars>
          <dgm:dir/>
          <dgm:resizeHandles val="exact"/>
        </dgm:presLayoutVars>
      </dgm:prSet>
      <dgm:spPr/>
    </dgm:pt>
    <dgm:pt modelId="{AE946136-8D6F-4A62-85C1-DE682185136B}" type="pres">
      <dgm:prSet presAssocID="{795C4108-D697-48EE-A46D-4813598265FF}" presName="node" presStyleLbl="node1" presStyleIdx="0" presStyleCnt="7">
        <dgm:presLayoutVars>
          <dgm:bulletEnabled val="1"/>
        </dgm:presLayoutVars>
      </dgm:prSet>
      <dgm:spPr/>
    </dgm:pt>
    <dgm:pt modelId="{C9503ABD-53AE-402D-9DFD-DE83D6C584C7}" type="pres">
      <dgm:prSet presAssocID="{02362048-110C-4FFD-8F3B-634B59021603}" presName="sibTrans" presStyleCnt="0"/>
      <dgm:spPr/>
    </dgm:pt>
    <dgm:pt modelId="{91CFEC5F-087D-4159-9EF8-EE07B8CE8CD5}" type="pres">
      <dgm:prSet presAssocID="{1BF717CD-06A0-424F-9CF6-A0254E8BD8C9}" presName="node" presStyleLbl="node1" presStyleIdx="1" presStyleCnt="7">
        <dgm:presLayoutVars>
          <dgm:bulletEnabled val="1"/>
        </dgm:presLayoutVars>
      </dgm:prSet>
      <dgm:spPr/>
    </dgm:pt>
    <dgm:pt modelId="{CE136E81-A745-4147-9980-17E443343F29}" type="pres">
      <dgm:prSet presAssocID="{D7B0B0F0-604E-4C5D-82EC-91F4CB0E6A4C}" presName="sibTrans" presStyleCnt="0"/>
      <dgm:spPr/>
    </dgm:pt>
    <dgm:pt modelId="{4F04F784-E752-444F-9CB0-66F5A70B934C}" type="pres">
      <dgm:prSet presAssocID="{222915F3-7423-4003-A4F4-FAC56433B461}" presName="node" presStyleLbl="node1" presStyleIdx="2" presStyleCnt="7">
        <dgm:presLayoutVars>
          <dgm:bulletEnabled val="1"/>
        </dgm:presLayoutVars>
      </dgm:prSet>
      <dgm:spPr/>
    </dgm:pt>
    <dgm:pt modelId="{8AC163E0-47BC-42D8-8955-E0199F36E579}" type="pres">
      <dgm:prSet presAssocID="{E513D5DF-AF95-4597-A73A-3C8BBB796C5A}" presName="sibTrans" presStyleCnt="0"/>
      <dgm:spPr/>
    </dgm:pt>
    <dgm:pt modelId="{E0B50F39-9264-48DD-99A2-2253CDB802AA}" type="pres">
      <dgm:prSet presAssocID="{A9D34CCD-9D2B-4AD5-8924-986EEEDB8F7C}" presName="node" presStyleLbl="node1" presStyleIdx="3" presStyleCnt="7">
        <dgm:presLayoutVars>
          <dgm:bulletEnabled val="1"/>
        </dgm:presLayoutVars>
      </dgm:prSet>
      <dgm:spPr/>
    </dgm:pt>
    <dgm:pt modelId="{AE916282-A3E1-43E5-9370-CBB8755466BE}" type="pres">
      <dgm:prSet presAssocID="{EE111D8A-8D62-445E-8B48-4F090E210182}" presName="sibTrans" presStyleCnt="0"/>
      <dgm:spPr/>
    </dgm:pt>
    <dgm:pt modelId="{C1EA4B9C-395E-4931-A312-5E8CA5E3A2DD}" type="pres">
      <dgm:prSet presAssocID="{37915A30-346A-4073-A83C-892898F0C7E4}" presName="node" presStyleLbl="node1" presStyleIdx="4" presStyleCnt="7">
        <dgm:presLayoutVars>
          <dgm:bulletEnabled val="1"/>
        </dgm:presLayoutVars>
      </dgm:prSet>
      <dgm:spPr/>
    </dgm:pt>
    <dgm:pt modelId="{06522F8D-123E-4B36-8E2E-9D0C3D38C91B}" type="pres">
      <dgm:prSet presAssocID="{85820C6C-53A8-43A6-8548-384009CE1D7B}" presName="sibTrans" presStyleCnt="0"/>
      <dgm:spPr/>
    </dgm:pt>
    <dgm:pt modelId="{8008EE33-DFD8-4935-A7DE-04272AACDE01}" type="pres">
      <dgm:prSet presAssocID="{3A0F1735-1940-4278-A0DA-63A7B2F4775D}" presName="node" presStyleLbl="node1" presStyleIdx="5" presStyleCnt="7">
        <dgm:presLayoutVars>
          <dgm:bulletEnabled val="1"/>
        </dgm:presLayoutVars>
      </dgm:prSet>
      <dgm:spPr/>
    </dgm:pt>
    <dgm:pt modelId="{B6E802E5-9B52-450B-9B65-C2A2B77DA075}" type="pres">
      <dgm:prSet presAssocID="{8D751F81-208C-43C1-A0C2-1EFB49D3F321}" presName="sibTrans" presStyleCnt="0"/>
      <dgm:spPr/>
    </dgm:pt>
    <dgm:pt modelId="{48FB1BA3-F4AC-41D9-A0E0-A90201B73B14}" type="pres">
      <dgm:prSet presAssocID="{DA38FD26-0DAF-44E5-997C-F12099A8A5F7}" presName="node" presStyleLbl="node1" presStyleIdx="6" presStyleCnt="7">
        <dgm:presLayoutVars>
          <dgm:bulletEnabled val="1"/>
        </dgm:presLayoutVars>
      </dgm:prSet>
      <dgm:spPr/>
    </dgm:pt>
  </dgm:ptLst>
  <dgm:cxnLst>
    <dgm:cxn modelId="{8B631802-665B-455E-BA99-8C37A05898DC}" srcId="{5BA8A747-5E13-4DEF-8D4B-F4BE3A07B03F}" destId="{795C4108-D697-48EE-A46D-4813598265FF}" srcOrd="0" destOrd="0" parTransId="{86A4C487-B220-4BE1-BD68-334F8DD355F8}" sibTransId="{02362048-110C-4FFD-8F3B-634B59021603}"/>
    <dgm:cxn modelId="{BF15D205-949F-458C-B131-DDE82F04636C}" type="presOf" srcId="{A9D34CCD-9D2B-4AD5-8924-986EEEDB8F7C}" destId="{E0B50F39-9264-48DD-99A2-2253CDB802AA}" srcOrd="0" destOrd="0" presId="urn:microsoft.com/office/officeart/2005/8/layout/default"/>
    <dgm:cxn modelId="{252EBB33-3A66-4E36-BD03-59EF157C6971}" srcId="{5BA8A747-5E13-4DEF-8D4B-F4BE3A07B03F}" destId="{222915F3-7423-4003-A4F4-FAC56433B461}" srcOrd="2" destOrd="0" parTransId="{9D1071BE-6867-417D-9ACA-EF75C588E0D6}" sibTransId="{E513D5DF-AF95-4597-A73A-3C8BBB796C5A}"/>
    <dgm:cxn modelId="{6A360B35-557A-446C-A842-9BFC62F75A3D}" type="presOf" srcId="{37915A30-346A-4073-A83C-892898F0C7E4}" destId="{C1EA4B9C-395E-4931-A312-5E8CA5E3A2DD}" srcOrd="0" destOrd="0" presId="urn:microsoft.com/office/officeart/2005/8/layout/default"/>
    <dgm:cxn modelId="{C5212A4A-A0ED-4FAA-839C-0E9EC02CA9E6}" type="presOf" srcId="{1BF717CD-06A0-424F-9CF6-A0254E8BD8C9}" destId="{91CFEC5F-087D-4159-9EF8-EE07B8CE8CD5}" srcOrd="0" destOrd="0" presId="urn:microsoft.com/office/officeart/2005/8/layout/default"/>
    <dgm:cxn modelId="{6DA2406C-719D-4E5A-B952-82703FEC89B8}" srcId="{5BA8A747-5E13-4DEF-8D4B-F4BE3A07B03F}" destId="{DA38FD26-0DAF-44E5-997C-F12099A8A5F7}" srcOrd="6" destOrd="0" parTransId="{0B0F6E78-83D0-4C5D-952D-BD400B693C4A}" sibTransId="{101C2514-B0B2-4C91-9E10-94620F19CF1F}"/>
    <dgm:cxn modelId="{5A856A54-399A-4558-A153-37BCBF75D0B4}" type="presOf" srcId="{3A0F1735-1940-4278-A0DA-63A7B2F4775D}" destId="{8008EE33-DFD8-4935-A7DE-04272AACDE01}" srcOrd="0" destOrd="0" presId="urn:microsoft.com/office/officeart/2005/8/layout/default"/>
    <dgm:cxn modelId="{F9555F7A-E311-4DE5-B496-53CD731C37E4}" srcId="{5BA8A747-5E13-4DEF-8D4B-F4BE3A07B03F}" destId="{37915A30-346A-4073-A83C-892898F0C7E4}" srcOrd="4" destOrd="0" parTransId="{B2A7ECD7-007B-4A58-B201-A2188986C1C9}" sibTransId="{85820C6C-53A8-43A6-8548-384009CE1D7B}"/>
    <dgm:cxn modelId="{3433887C-1F71-433C-A6F9-32284A7B0A47}" type="presOf" srcId="{222915F3-7423-4003-A4F4-FAC56433B461}" destId="{4F04F784-E752-444F-9CB0-66F5A70B934C}" srcOrd="0" destOrd="0" presId="urn:microsoft.com/office/officeart/2005/8/layout/default"/>
    <dgm:cxn modelId="{EAF00085-E839-4CEF-8BB5-899ED2B43157}" srcId="{5BA8A747-5E13-4DEF-8D4B-F4BE3A07B03F}" destId="{1BF717CD-06A0-424F-9CF6-A0254E8BD8C9}" srcOrd="1" destOrd="0" parTransId="{C61D3A8C-B69A-444F-A862-04F044E7924F}" sibTransId="{D7B0B0F0-604E-4C5D-82EC-91F4CB0E6A4C}"/>
    <dgm:cxn modelId="{06F37C88-A60B-45F8-9CBC-B6F146825AE2}" srcId="{5BA8A747-5E13-4DEF-8D4B-F4BE3A07B03F}" destId="{A9D34CCD-9D2B-4AD5-8924-986EEEDB8F7C}" srcOrd="3" destOrd="0" parTransId="{4052A7ED-C9A0-4EBC-A130-128A1EBE1222}" sibTransId="{EE111D8A-8D62-445E-8B48-4F090E210182}"/>
    <dgm:cxn modelId="{2647A4B8-42A4-4F44-B892-83DF66FD3128}" type="presOf" srcId="{795C4108-D697-48EE-A46D-4813598265FF}" destId="{AE946136-8D6F-4A62-85C1-DE682185136B}" srcOrd="0" destOrd="0" presId="urn:microsoft.com/office/officeart/2005/8/layout/default"/>
    <dgm:cxn modelId="{E17419BD-7634-419E-A3FE-CA014FF5D20C}" type="presOf" srcId="{5BA8A747-5E13-4DEF-8D4B-F4BE3A07B03F}" destId="{A4E82FD3-8D8A-4454-8139-70722D2B2963}" srcOrd="0" destOrd="0" presId="urn:microsoft.com/office/officeart/2005/8/layout/default"/>
    <dgm:cxn modelId="{B61E27F2-A597-459E-AF3C-C76F97CB0C99}" type="presOf" srcId="{DA38FD26-0DAF-44E5-997C-F12099A8A5F7}" destId="{48FB1BA3-F4AC-41D9-A0E0-A90201B73B14}" srcOrd="0" destOrd="0" presId="urn:microsoft.com/office/officeart/2005/8/layout/default"/>
    <dgm:cxn modelId="{9578C0F6-6349-4B37-9A11-710C95DBA846}" srcId="{5BA8A747-5E13-4DEF-8D4B-F4BE3A07B03F}" destId="{3A0F1735-1940-4278-A0DA-63A7B2F4775D}" srcOrd="5" destOrd="0" parTransId="{6128943E-2AAC-4EBC-9A1D-A9331FE8676F}" sibTransId="{8D751F81-208C-43C1-A0C2-1EFB49D3F321}"/>
    <dgm:cxn modelId="{C111DD4B-69B6-42C1-A893-B0E5E433DE47}" type="presParOf" srcId="{A4E82FD3-8D8A-4454-8139-70722D2B2963}" destId="{AE946136-8D6F-4A62-85C1-DE682185136B}" srcOrd="0" destOrd="0" presId="urn:microsoft.com/office/officeart/2005/8/layout/default"/>
    <dgm:cxn modelId="{4DF6CF7E-8A7A-4092-B5E6-458B652B02FB}" type="presParOf" srcId="{A4E82FD3-8D8A-4454-8139-70722D2B2963}" destId="{C9503ABD-53AE-402D-9DFD-DE83D6C584C7}" srcOrd="1" destOrd="0" presId="urn:microsoft.com/office/officeart/2005/8/layout/default"/>
    <dgm:cxn modelId="{7FB82150-7F95-4A78-9E4B-C9857FF3F061}" type="presParOf" srcId="{A4E82FD3-8D8A-4454-8139-70722D2B2963}" destId="{91CFEC5F-087D-4159-9EF8-EE07B8CE8CD5}" srcOrd="2" destOrd="0" presId="urn:microsoft.com/office/officeart/2005/8/layout/default"/>
    <dgm:cxn modelId="{3DA96D7F-82F6-49A7-B827-FC4F8863409C}" type="presParOf" srcId="{A4E82FD3-8D8A-4454-8139-70722D2B2963}" destId="{CE136E81-A745-4147-9980-17E443343F29}" srcOrd="3" destOrd="0" presId="urn:microsoft.com/office/officeart/2005/8/layout/default"/>
    <dgm:cxn modelId="{1F8762B5-0E85-4AFC-B01A-A689039CB1C2}" type="presParOf" srcId="{A4E82FD3-8D8A-4454-8139-70722D2B2963}" destId="{4F04F784-E752-444F-9CB0-66F5A70B934C}" srcOrd="4" destOrd="0" presId="urn:microsoft.com/office/officeart/2005/8/layout/default"/>
    <dgm:cxn modelId="{737C7A11-AF7E-4BE7-8054-06ECE2F49447}" type="presParOf" srcId="{A4E82FD3-8D8A-4454-8139-70722D2B2963}" destId="{8AC163E0-47BC-42D8-8955-E0199F36E579}" srcOrd="5" destOrd="0" presId="urn:microsoft.com/office/officeart/2005/8/layout/default"/>
    <dgm:cxn modelId="{36EA6D8C-B979-4929-9858-980EBF3FD910}" type="presParOf" srcId="{A4E82FD3-8D8A-4454-8139-70722D2B2963}" destId="{E0B50F39-9264-48DD-99A2-2253CDB802AA}" srcOrd="6" destOrd="0" presId="urn:microsoft.com/office/officeart/2005/8/layout/default"/>
    <dgm:cxn modelId="{701C16B3-3350-49E6-BC8D-B39212F40A0C}" type="presParOf" srcId="{A4E82FD3-8D8A-4454-8139-70722D2B2963}" destId="{AE916282-A3E1-43E5-9370-CBB8755466BE}" srcOrd="7" destOrd="0" presId="urn:microsoft.com/office/officeart/2005/8/layout/default"/>
    <dgm:cxn modelId="{A65EC2FE-CDFC-419D-A3BA-4790E35B4CBC}" type="presParOf" srcId="{A4E82FD3-8D8A-4454-8139-70722D2B2963}" destId="{C1EA4B9C-395E-4931-A312-5E8CA5E3A2DD}" srcOrd="8" destOrd="0" presId="urn:microsoft.com/office/officeart/2005/8/layout/default"/>
    <dgm:cxn modelId="{0FA03865-3C60-49DF-8C44-38BCEC1B9543}" type="presParOf" srcId="{A4E82FD3-8D8A-4454-8139-70722D2B2963}" destId="{06522F8D-123E-4B36-8E2E-9D0C3D38C91B}" srcOrd="9" destOrd="0" presId="urn:microsoft.com/office/officeart/2005/8/layout/default"/>
    <dgm:cxn modelId="{2165B699-3140-4956-B1BF-A81E279F84A7}" type="presParOf" srcId="{A4E82FD3-8D8A-4454-8139-70722D2B2963}" destId="{8008EE33-DFD8-4935-A7DE-04272AACDE01}" srcOrd="10" destOrd="0" presId="urn:microsoft.com/office/officeart/2005/8/layout/default"/>
    <dgm:cxn modelId="{42AAB4B8-F7C2-4965-98C9-C7E4D6E5F9AC}" type="presParOf" srcId="{A4E82FD3-8D8A-4454-8139-70722D2B2963}" destId="{B6E802E5-9B52-450B-9B65-C2A2B77DA075}" srcOrd="11" destOrd="0" presId="urn:microsoft.com/office/officeart/2005/8/layout/default"/>
    <dgm:cxn modelId="{0DE7485C-BA41-4C93-8F04-C5EE2A3F1A89}" type="presParOf" srcId="{A4E82FD3-8D8A-4454-8139-70722D2B2963}" destId="{48FB1BA3-F4AC-41D9-A0E0-A90201B73B14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46136-8D6F-4A62-85C1-DE682185136B}">
      <dsp:nvSpPr>
        <dsp:cNvPr id="0" name=""/>
        <dsp:cNvSpPr/>
      </dsp:nvSpPr>
      <dsp:spPr>
        <a:xfrm>
          <a:off x="2902" y="74819"/>
          <a:ext cx="2302371" cy="138142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i="1" kern="1200" dirty="0"/>
            <a:t>Universalità</a:t>
          </a:r>
          <a:r>
            <a:rPr lang="it-IT" sz="2000" kern="1200" dirty="0"/>
            <a:t>: ogni persona deve possedere quel tratto.</a:t>
          </a:r>
          <a:endParaRPr lang="en-US" sz="2000" kern="1200" dirty="0"/>
        </a:p>
      </dsp:txBody>
      <dsp:txXfrm>
        <a:off x="2902" y="74819"/>
        <a:ext cx="2302371" cy="1381422"/>
      </dsp:txXfrm>
    </dsp:sp>
    <dsp:sp modelId="{91CFEC5F-087D-4159-9EF8-EE07B8CE8CD5}">
      <dsp:nvSpPr>
        <dsp:cNvPr id="0" name=""/>
        <dsp:cNvSpPr/>
      </dsp:nvSpPr>
      <dsp:spPr>
        <a:xfrm>
          <a:off x="2535510" y="74819"/>
          <a:ext cx="2302371" cy="138142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i="1" kern="1200" dirty="0"/>
            <a:t>Unicità: </a:t>
          </a:r>
          <a:r>
            <a:rPr lang="it-IT" sz="1800" kern="1200" dirty="0"/>
            <a:t>quel tratto dovrebbe </a:t>
          </a:r>
          <a:r>
            <a:rPr lang="it-IT" sz="2000" kern="1200" dirty="0"/>
            <a:t>differire</a:t>
          </a:r>
          <a:r>
            <a:rPr lang="it-IT" sz="1800" kern="1200" dirty="0"/>
            <a:t> per ogni persona così da renderlo indistinguibile dagli altri.</a:t>
          </a:r>
          <a:endParaRPr lang="en-US" sz="1800" kern="1200" dirty="0"/>
        </a:p>
      </dsp:txBody>
      <dsp:txXfrm>
        <a:off x="2535510" y="74819"/>
        <a:ext cx="2302371" cy="1381422"/>
      </dsp:txXfrm>
    </dsp:sp>
    <dsp:sp modelId="{4F04F784-E752-444F-9CB0-66F5A70B934C}">
      <dsp:nvSpPr>
        <dsp:cNvPr id="0" name=""/>
        <dsp:cNvSpPr/>
      </dsp:nvSpPr>
      <dsp:spPr>
        <a:xfrm>
          <a:off x="5068118" y="74819"/>
          <a:ext cx="2302371" cy="138142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i="1" kern="1200" dirty="0"/>
            <a:t>Permanenza: </a:t>
          </a:r>
          <a:r>
            <a:rPr lang="it-IT" sz="1900" kern="1200" dirty="0"/>
            <a:t>Cambiamento di quel tratto nel tempo.</a:t>
          </a:r>
          <a:endParaRPr lang="en-US" sz="1900" kern="1200" dirty="0"/>
        </a:p>
      </dsp:txBody>
      <dsp:txXfrm>
        <a:off x="5068118" y="74819"/>
        <a:ext cx="2302371" cy="1381422"/>
      </dsp:txXfrm>
    </dsp:sp>
    <dsp:sp modelId="{E0B50F39-9264-48DD-99A2-2253CDB802AA}">
      <dsp:nvSpPr>
        <dsp:cNvPr id="0" name=""/>
        <dsp:cNvSpPr/>
      </dsp:nvSpPr>
      <dsp:spPr>
        <a:xfrm>
          <a:off x="7600726" y="74819"/>
          <a:ext cx="2302371" cy="138142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i="1" kern="1200" dirty="0"/>
            <a:t>Misurabilità: </a:t>
          </a:r>
          <a:r>
            <a:rPr lang="it-IT" sz="1900" kern="1200" dirty="0"/>
            <a:t>Facilità nell’acquisire e misurare quel tratto.</a:t>
          </a:r>
          <a:endParaRPr lang="en-US" sz="1900" kern="1200" dirty="0"/>
        </a:p>
      </dsp:txBody>
      <dsp:txXfrm>
        <a:off x="7600726" y="74819"/>
        <a:ext cx="2302371" cy="1381422"/>
      </dsp:txXfrm>
    </dsp:sp>
    <dsp:sp modelId="{C1EA4B9C-395E-4931-A312-5E8CA5E3A2DD}">
      <dsp:nvSpPr>
        <dsp:cNvPr id="0" name=""/>
        <dsp:cNvSpPr/>
      </dsp:nvSpPr>
      <dsp:spPr>
        <a:xfrm>
          <a:off x="1269206" y="1686479"/>
          <a:ext cx="2302371" cy="138142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i="1" kern="1200"/>
            <a:t>Performance: </a:t>
          </a:r>
          <a:r>
            <a:rPr lang="it-IT" sz="1900" kern="1200"/>
            <a:t>Velocità ed efficienza di un tatto applicato ad una data tecnologia che lo sfrutti.</a:t>
          </a:r>
          <a:endParaRPr lang="en-US" sz="1900" kern="1200"/>
        </a:p>
      </dsp:txBody>
      <dsp:txXfrm>
        <a:off x="1269206" y="1686479"/>
        <a:ext cx="2302371" cy="1381422"/>
      </dsp:txXfrm>
    </dsp:sp>
    <dsp:sp modelId="{8008EE33-DFD8-4935-A7DE-04272AACDE01}">
      <dsp:nvSpPr>
        <dsp:cNvPr id="0" name=""/>
        <dsp:cNvSpPr/>
      </dsp:nvSpPr>
      <dsp:spPr>
        <a:xfrm>
          <a:off x="3801814" y="1686479"/>
          <a:ext cx="2302371" cy="138142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i="1" kern="1200"/>
            <a:t>Accettabilità: </a:t>
          </a:r>
          <a:r>
            <a:rPr lang="it-IT" sz="1900" kern="1200"/>
            <a:t>Quanto la popolazione sia favorevole a sfruttare quel tratto.</a:t>
          </a:r>
          <a:endParaRPr lang="en-US" sz="1900" kern="1200"/>
        </a:p>
      </dsp:txBody>
      <dsp:txXfrm>
        <a:off x="3801814" y="1686479"/>
        <a:ext cx="2302371" cy="1381422"/>
      </dsp:txXfrm>
    </dsp:sp>
    <dsp:sp modelId="{48FB1BA3-F4AC-41D9-A0E0-A90201B73B14}">
      <dsp:nvSpPr>
        <dsp:cNvPr id="0" name=""/>
        <dsp:cNvSpPr/>
      </dsp:nvSpPr>
      <dsp:spPr>
        <a:xfrm>
          <a:off x="6334422" y="1686479"/>
          <a:ext cx="2302371" cy="138142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i="1" kern="1200"/>
            <a:t>Circonvenzione: </a:t>
          </a:r>
          <a:r>
            <a:rPr lang="it-IT" sz="1900" kern="1200"/>
            <a:t>Quanto un tratto sia di facile imitazione.</a:t>
          </a:r>
          <a:endParaRPr lang="en-US" sz="1900" kern="1200"/>
        </a:p>
      </dsp:txBody>
      <dsp:txXfrm>
        <a:off x="6334422" y="1686479"/>
        <a:ext cx="2302371" cy="1381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3C07874-7B13-4DA5-A812-D34A431CBFD4}" type="datetimeFigureOut">
              <a:rPr lang="it-IT" smtClean="0"/>
              <a:t>08/05/2019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02AD39AC-03B6-4369-9AD4-108B0E861F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4988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7874-7B13-4DA5-A812-D34A431CBFD4}" type="datetimeFigureOut">
              <a:rPr lang="it-IT" smtClean="0"/>
              <a:t>08/05/2019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39AC-03B6-4369-9AD4-108B0E861F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41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7874-7B13-4DA5-A812-D34A431CBFD4}" type="datetimeFigureOut">
              <a:rPr lang="it-IT" smtClean="0"/>
              <a:t>08/05/2019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39AC-03B6-4369-9AD4-108B0E861F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5849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7874-7B13-4DA5-A812-D34A431CBFD4}" type="datetimeFigureOut">
              <a:rPr lang="it-IT" smtClean="0"/>
              <a:t>08/05/2019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39AC-03B6-4369-9AD4-108B0E861F1C}" type="slidenum">
              <a:rPr lang="it-IT" smtClean="0"/>
              <a:t>‹N›</a:t>
            </a:fld>
            <a:endParaRPr lang="it-IT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0748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7874-7B13-4DA5-A812-D34A431CBFD4}" type="datetimeFigureOut">
              <a:rPr lang="it-IT" smtClean="0"/>
              <a:t>08/05/2019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39AC-03B6-4369-9AD4-108B0E861F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9046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7874-7B13-4DA5-A812-D34A431CBFD4}" type="datetimeFigureOut">
              <a:rPr lang="it-IT" smtClean="0"/>
              <a:t>08/05/2019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39AC-03B6-4369-9AD4-108B0E861F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1245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7874-7B13-4DA5-A812-D34A431CBFD4}" type="datetimeFigureOut">
              <a:rPr lang="it-IT" smtClean="0"/>
              <a:t>08/05/2019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39AC-03B6-4369-9AD4-108B0E861F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3273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7874-7B13-4DA5-A812-D34A431CBFD4}" type="datetimeFigureOut">
              <a:rPr lang="it-IT" smtClean="0"/>
              <a:t>08/05/2019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39AC-03B6-4369-9AD4-108B0E861F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4338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7874-7B13-4DA5-A812-D34A431CBFD4}" type="datetimeFigureOut">
              <a:rPr lang="it-IT" smtClean="0"/>
              <a:t>08/05/2019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39AC-03B6-4369-9AD4-108B0E861F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1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7874-7B13-4DA5-A812-D34A431CBFD4}" type="datetimeFigureOut">
              <a:rPr lang="it-IT" smtClean="0"/>
              <a:t>08/05/2019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39AC-03B6-4369-9AD4-108B0E861F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620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7874-7B13-4DA5-A812-D34A431CBFD4}" type="datetimeFigureOut">
              <a:rPr lang="it-IT" smtClean="0"/>
              <a:t>08/05/2019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39AC-03B6-4369-9AD4-108B0E861F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5641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7874-7B13-4DA5-A812-D34A431CBFD4}" type="datetimeFigureOut">
              <a:rPr lang="it-IT" smtClean="0"/>
              <a:t>08/05/2019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39AC-03B6-4369-9AD4-108B0E861F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4024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7874-7B13-4DA5-A812-D34A431CBFD4}" type="datetimeFigureOut">
              <a:rPr lang="it-IT" smtClean="0"/>
              <a:t>08/05/2019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39AC-03B6-4369-9AD4-108B0E861F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1890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7874-7B13-4DA5-A812-D34A431CBFD4}" type="datetimeFigureOut">
              <a:rPr lang="it-IT" smtClean="0"/>
              <a:t>08/05/2019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39AC-03B6-4369-9AD4-108B0E861F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7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7874-7B13-4DA5-A812-D34A431CBFD4}" type="datetimeFigureOut">
              <a:rPr lang="it-IT" smtClean="0"/>
              <a:t>08/05/2019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39AC-03B6-4369-9AD4-108B0E861F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8049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7874-7B13-4DA5-A812-D34A431CBFD4}" type="datetimeFigureOut">
              <a:rPr lang="it-IT" smtClean="0"/>
              <a:t>08/05/2019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39AC-03B6-4369-9AD4-108B0E861F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123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7874-7B13-4DA5-A812-D34A431CBFD4}" type="datetimeFigureOut">
              <a:rPr lang="it-IT" smtClean="0"/>
              <a:t>08/05/2019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39AC-03B6-4369-9AD4-108B0E861F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83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7874-7B13-4DA5-A812-D34A431CBFD4}" type="datetimeFigureOut">
              <a:rPr lang="it-IT" smtClean="0"/>
              <a:t>08/05/2019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D39AC-03B6-4369-9AD4-108B0E861F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56933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BE10567-6165-46A7-867D-4690A16B4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0F4DB1F4-429C-4C85-85D7-C4D81996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159C0DA6-71D9-4C96-A774-7FADF5E0A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14="http://schemas.microsoft.com/office/powerpoint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ound Diagonal Corner Rectangle 7">
            <a:extLst>
              <a:ext uri="{FF2B5EF4-FFF2-40B4-BE49-F238E27FC236}">
                <a16:creationId xmlns:a16="http://schemas.microsoft.com/office/drawing/2014/main" id="{4B24F6DB-F114-44A7-BB56-D401884E4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2333" y="2235200"/>
            <a:ext cx="7027334" cy="2396067"/>
          </a:xfrm>
          <a:prstGeom prst="round2DiagRect">
            <a:avLst>
              <a:gd name="adj1" fmla="val 9246"/>
              <a:gd name="adj2" fmla="val 0"/>
            </a:avLst>
          </a:prstGeom>
          <a:solidFill>
            <a:srgbClr val="000000">
              <a:alpha val="80000"/>
            </a:srgbClr>
          </a:solidFill>
          <a:ln w="19050" cap="sq">
            <a:solidFill>
              <a:schemeClr val="tx2"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B50ECD-225E-4F81-AF7B-706DD05F3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900097"/>
            <a:ext cx="10982062" cy="1211524"/>
            <a:chOff x="605895" y="2900097"/>
            <a:chExt cx="10982062" cy="1211524"/>
          </a:xfrm>
          <a:effectLst/>
        </p:grpSpPr>
        <p:sp>
          <p:nvSpPr>
            <p:cNvPr id="15" name="Freeform 32">
              <a:extLst>
                <a:ext uri="{FF2B5EF4-FFF2-40B4-BE49-F238E27FC236}">
                  <a16:creationId xmlns:a16="http://schemas.microsoft.com/office/drawing/2014/main" id="{CBC3B006-1357-4969-BC3D-CDD91E492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9653587" y="3379784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6" name="Freeform 33">
              <a:extLst>
                <a:ext uri="{FF2B5EF4-FFF2-40B4-BE49-F238E27FC236}">
                  <a16:creationId xmlns:a16="http://schemas.microsoft.com/office/drawing/2014/main" id="{0D6E4F1D-B331-41B5-90EF-2236C1EE1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0078244" y="3310728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7" name="Freeform 34">
              <a:extLst>
                <a:ext uri="{FF2B5EF4-FFF2-40B4-BE49-F238E27FC236}">
                  <a16:creationId xmlns:a16="http://schemas.microsoft.com/office/drawing/2014/main" id="{54A60014-21DF-44E5-9137-433571885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1146631" y="3574253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8" name="Freeform 37">
              <a:extLst>
                <a:ext uri="{FF2B5EF4-FFF2-40B4-BE49-F238E27FC236}">
                  <a16:creationId xmlns:a16="http://schemas.microsoft.com/office/drawing/2014/main" id="{40B768C0-B003-45F4-9A06-EA3509A90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0230644" y="3034502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5E479182-2054-4AD9-823D-81CFAD7F2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34587" y="256275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A7D912CF-756A-41F1-8BF1-5BA7D1BD0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7375" y="3232679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1" name="Freeform 38">
              <a:extLst>
                <a:ext uri="{FF2B5EF4-FFF2-40B4-BE49-F238E27FC236}">
                  <a16:creationId xmlns:a16="http://schemas.microsoft.com/office/drawing/2014/main" id="{734B6F35-2160-44B1-AB00-F628C84B14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9044" y="3095360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2" name="Freeform 39">
              <a:extLst>
                <a:ext uri="{FF2B5EF4-FFF2-40B4-BE49-F238E27FC236}">
                  <a16:creationId xmlns:a16="http://schemas.microsoft.com/office/drawing/2014/main" id="{D8657E76-4F63-44FE-86C5-54CA174FC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53675" y="2153178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3" name="Freeform 40">
              <a:extLst>
                <a:ext uri="{FF2B5EF4-FFF2-40B4-BE49-F238E27FC236}">
                  <a16:creationId xmlns:a16="http://schemas.microsoft.com/office/drawing/2014/main" id="{482CEB8C-90E5-4152-8B52-A2881B98A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48850" y="330887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4" name="Rectangle 41">
              <a:extLst>
                <a:ext uri="{FF2B5EF4-FFF2-40B4-BE49-F238E27FC236}">
                  <a16:creationId xmlns:a16="http://schemas.microsoft.com/office/drawing/2014/main" id="{85010FC2-BC4C-4692-876D-7FE363BFC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21056" y="3284272"/>
              <a:ext cx="23813" cy="252413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5" name="Freeform 32">
              <a:extLst>
                <a:ext uri="{FF2B5EF4-FFF2-40B4-BE49-F238E27FC236}">
                  <a16:creationId xmlns:a16="http://schemas.microsoft.com/office/drawing/2014/main" id="{714C1223-2B78-4715-9ACB-079A60D16D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2122751" y="3532184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6" name="Freeform 33">
              <a:extLst>
                <a:ext uri="{FF2B5EF4-FFF2-40B4-BE49-F238E27FC236}">
                  <a16:creationId xmlns:a16="http://schemas.microsoft.com/office/drawing/2014/main" id="{1D9109D3-C92A-410B-9B43-5F02B2D84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1958445" y="3463128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EF5B327A-A1AE-42F3-815E-84F4AA2948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858308" y="3726653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8" name="Freeform 37">
              <a:extLst>
                <a:ext uri="{FF2B5EF4-FFF2-40B4-BE49-F238E27FC236}">
                  <a16:creationId xmlns:a16="http://schemas.microsoft.com/office/drawing/2014/main" id="{77738BDE-751F-4D4C-B4C4-C9DF3EA29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1658407" y="3186902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9" name="Freeform 35">
              <a:extLst>
                <a:ext uri="{FF2B5EF4-FFF2-40B4-BE49-F238E27FC236}">
                  <a16:creationId xmlns:a16="http://schemas.microsoft.com/office/drawing/2014/main" id="{9C8C4AD6-72BF-490C-963C-97C7FD7E7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860814" y="271515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30" name="Freeform 36">
              <a:extLst>
                <a:ext uri="{FF2B5EF4-FFF2-40B4-BE49-F238E27FC236}">
                  <a16:creationId xmlns:a16="http://schemas.microsoft.com/office/drawing/2014/main" id="{94990E31-5AA8-4502-A963-CE1B539DA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289314" y="3385079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31" name="Freeform 38">
              <a:extLst>
                <a:ext uri="{FF2B5EF4-FFF2-40B4-BE49-F238E27FC236}">
                  <a16:creationId xmlns:a16="http://schemas.microsoft.com/office/drawing/2014/main" id="{9E703E9D-ED76-449C-A8C0-7A1E24B8B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605895" y="3247760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32" name="Freeform 39">
              <a:extLst>
                <a:ext uri="{FF2B5EF4-FFF2-40B4-BE49-F238E27FC236}">
                  <a16:creationId xmlns:a16="http://schemas.microsoft.com/office/drawing/2014/main" id="{C70A75E8-C815-4CCF-ABEE-83F19BFE0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532202" y="2305578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33" name="Freeform 40">
              <a:extLst>
                <a:ext uri="{FF2B5EF4-FFF2-40B4-BE49-F238E27FC236}">
                  <a16:creationId xmlns:a16="http://schemas.microsoft.com/office/drawing/2014/main" id="{E15638E1-6A92-4D31-A034-853A65A75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2154501" y="346127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34" name="Rectangle 41">
              <a:extLst>
                <a:ext uri="{FF2B5EF4-FFF2-40B4-BE49-F238E27FC236}">
                  <a16:creationId xmlns:a16="http://schemas.microsoft.com/office/drawing/2014/main" id="{EA3E8D58-D52B-4300-8A50-5696430D1A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2448983" y="3436672"/>
              <a:ext cx="23813" cy="252413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F36CBFE-B7B1-4F64-BDF8-22AE3AB0B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2328334"/>
            <a:ext cx="6858000" cy="1367896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FFFFFF"/>
                </a:solidFill>
              </a:rPr>
              <a:t>SISTEMI BIOMETRICI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9C6C475-C635-4DC3-8B38-1088715CF8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1" y="3602038"/>
            <a:ext cx="6857999" cy="953029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chemeClr val="bg2"/>
                </a:solidFill>
              </a:rPr>
              <a:t>FUNZIONI ESPONENZIALI OSCILLANTI PER LA GENERAZIONE DI CHIAVI BIOMETRICHE CANCELLABILI</a:t>
            </a:r>
          </a:p>
        </p:txBody>
      </p:sp>
    </p:spTree>
    <p:extLst>
      <p:ext uri="{BB962C8B-B14F-4D97-AF65-F5344CB8AC3E}">
        <p14:creationId xmlns:p14="http://schemas.microsoft.com/office/powerpoint/2010/main" val="3701419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86D8B8-F31D-4B6E-9853-C10EBFCC1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594454"/>
            <a:ext cx="10924674" cy="1378725"/>
          </a:xfrm>
        </p:spPr>
        <p:txBody>
          <a:bodyPr>
            <a:normAutofit/>
          </a:bodyPr>
          <a:lstStyle/>
          <a:p>
            <a:r>
              <a:rPr lang="it-IT" sz="2800" dirty="0"/>
              <a:t>ESEMPIO FAR FRR CON SOGLIA DELTA DI TOLLERANZA VARIABILE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039E662-60DF-404E-AE0F-76B35BA95E7C}"/>
              </a:ext>
            </a:extLst>
          </p:cNvPr>
          <p:cNvSpPr/>
          <p:nvPr/>
        </p:nvSpPr>
        <p:spPr>
          <a:xfrm>
            <a:off x="2697568" y="1785254"/>
            <a:ext cx="6574769" cy="36209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BE7E8E7-11D6-4570-A1A7-12F8D1E13EF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209" y="1846886"/>
            <a:ext cx="6541485" cy="3497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3874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2DD6D1-DA85-40CF-976D-9C3958406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7819" y="8137"/>
            <a:ext cx="9905998" cy="1478570"/>
          </a:xfrm>
        </p:spPr>
        <p:txBody>
          <a:bodyPr/>
          <a:lstStyle/>
          <a:p>
            <a:r>
              <a:rPr lang="it-IT" dirty="0"/>
              <a:t>TECNICA DI APPROCCIO USATA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78E9ED-4D7C-4B95-9197-1B60249FE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9699" y="1269280"/>
            <a:ext cx="5784947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Viene legata una chiave biometrica ad una chiave crittografica attraverso un processo di minimizzazione.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4A9895D6-29C6-4BBB-8EC8-43EDD6FF5F22}"/>
              </a:ext>
            </a:extLst>
          </p:cNvPr>
          <p:cNvSpPr/>
          <p:nvPr/>
        </p:nvSpPr>
        <p:spPr>
          <a:xfrm>
            <a:off x="970384" y="2479131"/>
            <a:ext cx="10412964" cy="371934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D618B9D-C64C-430F-B04D-0E61FDBEFB7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910" y="2776530"/>
            <a:ext cx="4403374" cy="3173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4D5ACBF-E431-48AF-AFA3-8EE7B7543F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281" y="2985409"/>
            <a:ext cx="5038725" cy="26200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2D66BBF-A34A-472C-980C-D7F2178CD3B3}"/>
              </a:ext>
            </a:extLst>
          </p:cNvPr>
          <p:cNvSpPr txBox="1"/>
          <p:nvPr/>
        </p:nvSpPr>
        <p:spPr>
          <a:xfrm>
            <a:off x="1853681" y="2472599"/>
            <a:ext cx="3443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BINDING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F8DE26A-9A40-46A5-B9C8-6977625FBDC6}"/>
              </a:ext>
            </a:extLst>
          </p:cNvPr>
          <p:cNvSpPr txBox="1"/>
          <p:nvPr/>
        </p:nvSpPr>
        <p:spPr>
          <a:xfrm>
            <a:off x="7546738" y="2547604"/>
            <a:ext cx="226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MINIMIZZAZIONE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3B31BDD-70F5-4E7C-A6E9-44FEFE178228}"/>
              </a:ext>
            </a:extLst>
          </p:cNvPr>
          <p:cNvSpPr/>
          <p:nvPr/>
        </p:nvSpPr>
        <p:spPr>
          <a:xfrm>
            <a:off x="3116958" y="923738"/>
            <a:ext cx="6293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latin typeface="+mj-lt"/>
              </a:rPr>
              <a:t>BIO/CRYPTO KEY BINDING WITH MINIMIZATION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698831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2EDF5A-0D7D-4BFA-8E53-38ED1588C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049" y="273285"/>
            <a:ext cx="9905998" cy="1478570"/>
          </a:xfrm>
        </p:spPr>
        <p:txBody>
          <a:bodyPr>
            <a:normAutofit/>
          </a:bodyPr>
          <a:lstStyle/>
          <a:p>
            <a:r>
              <a:rPr lang="it-IT" sz="3200" dirty="0"/>
              <a:t>OBBIETTIVO TESI – STABILIZZAZIONE CHIAVE BIOMETRICA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8ED99C8-CD54-44A6-BF16-643BC49BA2A5}"/>
              </a:ext>
            </a:extLst>
          </p:cNvPr>
          <p:cNvSpPr txBox="1"/>
          <p:nvPr/>
        </p:nvSpPr>
        <p:spPr>
          <a:xfrm>
            <a:off x="884853" y="1826281"/>
            <a:ext cx="3834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ANALISI E CONFRONTO TRA DIFFERENTI ACQUISIZIONI DELL’IRIDE.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AA878DD-2525-49DD-9C0F-65DA1ED19216}"/>
              </a:ext>
            </a:extLst>
          </p:cNvPr>
          <p:cNvSpPr txBox="1"/>
          <p:nvPr/>
        </p:nvSpPr>
        <p:spPr>
          <a:xfrm>
            <a:off x="922175" y="2946054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STABILIZZAZIONE CHIAVE BIOMETRICHE TRAMITE KEY BINDING.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80A3EA2-AC5A-4DD9-B494-0AF3EB52C40D}"/>
              </a:ext>
            </a:extLst>
          </p:cNvPr>
          <p:cNvSpPr txBox="1"/>
          <p:nvPr/>
        </p:nvSpPr>
        <p:spPr>
          <a:xfrm>
            <a:off x="922175" y="4634316"/>
            <a:ext cx="3946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STABILIZZAZIONE CHIAVE BIOMETRICHE TRAMITE VETTORE MINIMI.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7B4E7BB-7950-46D0-83E4-223BCC6591AE}"/>
              </a:ext>
            </a:extLst>
          </p:cNvPr>
          <p:cNvSpPr txBox="1"/>
          <p:nvPr/>
        </p:nvSpPr>
        <p:spPr>
          <a:xfrm>
            <a:off x="1248746" y="2524667"/>
            <a:ext cx="3293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Distanza(A,A1) =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89879CF-3CED-4542-A225-D9B662C06C34}"/>
              </a:ext>
            </a:extLst>
          </p:cNvPr>
          <p:cNvSpPr txBox="1"/>
          <p:nvPr/>
        </p:nvSpPr>
        <p:spPr>
          <a:xfrm>
            <a:off x="997598" y="3667654"/>
            <a:ext cx="4310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 err="1"/>
              <a:t>Bind</a:t>
            </a:r>
            <a:r>
              <a:rPr lang="it-IT" dirty="0"/>
              <a:t>(A,A) = HDA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err="1"/>
              <a:t>Recostruct</a:t>
            </a:r>
            <a:r>
              <a:rPr lang="it-IT" dirty="0"/>
              <a:t>(HDA,A1) = A’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Distanza(A,A’ ) &lt; Distanza(A,A1)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7D29BE5-72E1-4DA5-99D6-BF99C8F9EF10}"/>
              </a:ext>
            </a:extLst>
          </p:cNvPr>
          <p:cNvSpPr txBox="1"/>
          <p:nvPr/>
        </p:nvSpPr>
        <p:spPr>
          <a:xfrm>
            <a:off x="997598" y="5280647"/>
            <a:ext cx="4086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 err="1"/>
              <a:t>Bind</a:t>
            </a:r>
            <a:r>
              <a:rPr lang="it-IT" dirty="0"/>
              <a:t>(A,A) = HDA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Minimi(HDA,A1) = </a:t>
            </a:r>
            <a:r>
              <a:rPr lang="it-IT" dirty="0" err="1"/>
              <a:t>Amin</a:t>
            </a:r>
            <a:r>
              <a:rPr lang="it-IT" dirty="0"/>
              <a:t>’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Distanza(</a:t>
            </a:r>
            <a:r>
              <a:rPr lang="it-IT" dirty="0" err="1"/>
              <a:t>A,Amin</a:t>
            </a:r>
            <a:r>
              <a:rPr lang="it-IT" dirty="0"/>
              <a:t>’ ) &lt; Distanza(A,A1)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it-IT" dirty="0"/>
          </a:p>
          <a:p>
            <a:endParaRPr lang="it-IT" dirty="0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DDEA10F1-CB1E-4E21-9D7E-267709F9252C}"/>
              </a:ext>
            </a:extLst>
          </p:cNvPr>
          <p:cNvSpPr txBox="1">
            <a:spLocks/>
          </p:cNvSpPr>
          <p:nvPr/>
        </p:nvSpPr>
        <p:spPr>
          <a:xfrm>
            <a:off x="5738329" y="1665509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/>
              <a:t>DATASET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66307F69-BC52-429E-8D11-1A062DC56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1006" y="2709333"/>
            <a:ext cx="7265470" cy="3541714"/>
          </a:xfrm>
        </p:spPr>
        <p:txBody>
          <a:bodyPr>
            <a:normAutofit/>
          </a:bodyPr>
          <a:lstStyle/>
          <a:p>
            <a:r>
              <a:rPr lang="it-IT" sz="1800" dirty="0"/>
              <a:t>Immagini da 640x480 pixel.</a:t>
            </a:r>
          </a:p>
          <a:p>
            <a:r>
              <a:rPr lang="it-IT" sz="1800" dirty="0"/>
              <a:t>60 soggetti(20 immagini per ogni soggetto).</a:t>
            </a:r>
          </a:p>
          <a:p>
            <a:r>
              <a:rPr lang="it-IT" sz="1800" dirty="0"/>
              <a:t>Selezionati 120 immagini ( prime 2 immagini di ogni soggetto ).</a:t>
            </a:r>
          </a:p>
          <a:p>
            <a:r>
              <a:rPr lang="it-IT" sz="1800" dirty="0"/>
              <a:t>Prima acquisizione equivale al dato preregistrato(</a:t>
            </a:r>
            <a:r>
              <a:rPr lang="it-IT" sz="1800" dirty="0" err="1"/>
              <a:t>gallery</a:t>
            </a:r>
            <a:r>
              <a:rPr lang="it-IT" sz="1800" dirty="0"/>
              <a:t>).</a:t>
            </a:r>
          </a:p>
          <a:p>
            <a:r>
              <a:rPr lang="it-IT" sz="1800" dirty="0"/>
              <a:t>Seconda acquisizione equivale al dato per simulare l’autenticazione(probe).</a:t>
            </a:r>
          </a:p>
          <a:p>
            <a:r>
              <a:rPr lang="it-IT" sz="1800" dirty="0"/>
              <a:t>Lunghezza chiave biometrica è di 128 </a:t>
            </a:r>
            <a:r>
              <a:rPr lang="it-IT" sz="1800" dirty="0" err="1"/>
              <a:t>bio</a:t>
            </a:r>
            <a:r>
              <a:rPr lang="it-IT" sz="1800" dirty="0"/>
              <a:t>-item.</a:t>
            </a:r>
          </a:p>
        </p:txBody>
      </p:sp>
    </p:spTree>
    <p:extLst>
      <p:ext uri="{BB962C8B-B14F-4D97-AF65-F5344CB8AC3E}">
        <p14:creationId xmlns:p14="http://schemas.microsoft.com/office/powerpoint/2010/main" val="2463964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82A079-632B-41C6-9513-E1E30888E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ESPERIMENTO 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567D63-3351-47A8-8E44-52854A378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96140"/>
            <a:ext cx="9905999" cy="3541714"/>
          </a:xfrm>
        </p:spPr>
        <p:txBody>
          <a:bodyPr/>
          <a:lstStyle/>
          <a:p>
            <a:r>
              <a:rPr lang="it-IT" dirty="0"/>
              <a:t>∀ </a:t>
            </a:r>
            <a:r>
              <a:rPr lang="it-IT" i="1" dirty="0"/>
              <a:t>g</a:t>
            </a:r>
            <a:r>
              <a:rPr lang="it-IT" dirty="0"/>
              <a:t> ∈ G e ∀ </a:t>
            </a:r>
            <a:r>
              <a:rPr lang="it-IT" i="1" dirty="0"/>
              <a:t>p</a:t>
            </a:r>
            <a:r>
              <a:rPr lang="it-IT" dirty="0"/>
              <a:t> ∈ P calcolo M = distanza(</a:t>
            </a:r>
            <a:r>
              <a:rPr lang="it-IT" i="1" dirty="0" err="1"/>
              <a:t>g</a:t>
            </a:r>
            <a:r>
              <a:rPr lang="it-IT" dirty="0" err="1"/>
              <a:t>,</a:t>
            </a:r>
            <a:r>
              <a:rPr lang="it-IT" i="1" dirty="0" err="1"/>
              <a:t>p</a:t>
            </a:r>
            <a:r>
              <a:rPr lang="it-IT" dirty="0"/>
              <a:t>). </a:t>
            </a:r>
          </a:p>
          <a:p>
            <a:r>
              <a:rPr lang="it-IT" dirty="0"/>
              <a:t>δ = </a:t>
            </a:r>
            <a:r>
              <a:rPr lang="it-IT" dirty="0" err="1"/>
              <a:t>max</a:t>
            </a:r>
            <a:r>
              <a:rPr lang="it-IT" dirty="0"/>
              <a:t>(distanza(</a:t>
            </a:r>
            <a:r>
              <a:rPr lang="it-IT" i="1" dirty="0" err="1"/>
              <a:t>p</a:t>
            </a:r>
            <a:r>
              <a:rPr lang="it-IT" dirty="0" err="1"/>
              <a:t>,</a:t>
            </a:r>
            <a:r>
              <a:rPr lang="it-IT" i="1" dirty="0" err="1"/>
              <a:t>g</a:t>
            </a:r>
            <a:r>
              <a:rPr lang="it-IT" dirty="0"/>
              <a:t>)) dove δ è la tolleranza di errore massimo che il sistema supporta.</a:t>
            </a:r>
          </a:p>
          <a:p>
            <a:r>
              <a:rPr lang="it-IT" dirty="0"/>
              <a:t>Calcolo FAR e FRR per soglie crescenti.</a:t>
            </a:r>
          </a:p>
        </p:txBody>
      </p:sp>
    </p:spTree>
    <p:extLst>
      <p:ext uri="{BB962C8B-B14F-4D97-AF65-F5344CB8AC3E}">
        <p14:creationId xmlns:p14="http://schemas.microsoft.com/office/powerpoint/2010/main" val="1988674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71486938-8638-451C-A0AE-B6EC3D18295A}"/>
              </a:ext>
            </a:extLst>
          </p:cNvPr>
          <p:cNvSpPr/>
          <p:nvPr/>
        </p:nvSpPr>
        <p:spPr>
          <a:xfrm>
            <a:off x="5366704" y="545432"/>
            <a:ext cx="6830900" cy="52136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09E4B96-6919-49C8-9C75-37FF67786243}"/>
              </a:ext>
            </a:extLst>
          </p:cNvPr>
          <p:cNvSpPr/>
          <p:nvPr/>
        </p:nvSpPr>
        <p:spPr>
          <a:xfrm>
            <a:off x="52054" y="91567"/>
            <a:ext cx="5309046" cy="675243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73066D0-1D15-4240-950E-86840EDCD4FE}"/>
              </a:ext>
            </a:extLst>
          </p:cNvPr>
          <p:cNvPicPr/>
          <p:nvPr/>
        </p:nvPicPr>
        <p:blipFill>
          <a:blip r:embed="rId2">
            <a:lum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4391" y="1181785"/>
            <a:ext cx="6535526" cy="373544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874FBBA-4C61-45C0-8A75-8DB5BC7D2A0E}"/>
              </a:ext>
            </a:extLst>
          </p:cNvPr>
          <p:cNvPicPr/>
          <p:nvPr/>
        </p:nvPicPr>
        <p:blipFill>
          <a:blip r:embed="rId3">
            <a:lum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036" y="3785302"/>
            <a:ext cx="5135798" cy="298113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9C1ABE1-B559-4D9A-85EF-7312009E3941}"/>
              </a:ext>
            </a:extLst>
          </p:cNvPr>
          <p:cNvPicPr/>
          <p:nvPr/>
        </p:nvPicPr>
        <p:blipFill>
          <a:blip r:embed="rId4">
            <a:lum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5302" y="352824"/>
            <a:ext cx="5135798" cy="3178809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31EDD9F-BD37-4388-9A70-E30DC6C01E11}"/>
              </a:ext>
            </a:extLst>
          </p:cNvPr>
          <p:cNvSpPr txBox="1"/>
          <p:nvPr/>
        </p:nvSpPr>
        <p:spPr>
          <a:xfrm>
            <a:off x="6478226" y="729552"/>
            <a:ext cx="529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Grafico FAR,FRR con matrice delle distanze del Coseno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F374B3D-B3CB-4E14-A55A-43960E1F9B23}"/>
              </a:ext>
            </a:extLst>
          </p:cNvPr>
          <p:cNvSpPr txBox="1"/>
          <p:nvPr/>
        </p:nvSpPr>
        <p:spPr>
          <a:xfrm>
            <a:off x="52054" y="37530"/>
            <a:ext cx="5832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Grafico FAR,FRR con matrice delle distanze di </a:t>
            </a:r>
            <a:r>
              <a:rPr lang="it-IT" dirty="0" err="1">
                <a:solidFill>
                  <a:schemeClr val="bg1"/>
                </a:solidFill>
              </a:rPr>
              <a:t>Chebichev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98BB93E-58C4-4558-9F75-431F87FF43EF}"/>
              </a:ext>
            </a:extLst>
          </p:cNvPr>
          <p:cNvSpPr txBox="1"/>
          <p:nvPr/>
        </p:nvSpPr>
        <p:spPr>
          <a:xfrm>
            <a:off x="157036" y="3463114"/>
            <a:ext cx="552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Grafico FAR,FRR con matrice delle distanze di Euclide</a:t>
            </a:r>
          </a:p>
        </p:txBody>
      </p:sp>
    </p:spTree>
    <p:extLst>
      <p:ext uri="{BB962C8B-B14F-4D97-AF65-F5344CB8AC3E}">
        <p14:creationId xmlns:p14="http://schemas.microsoft.com/office/powerpoint/2010/main" val="2291200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71486938-8638-451C-A0AE-B6EC3D18295A}"/>
              </a:ext>
            </a:extLst>
          </p:cNvPr>
          <p:cNvSpPr/>
          <p:nvPr/>
        </p:nvSpPr>
        <p:spPr>
          <a:xfrm>
            <a:off x="5366704" y="545432"/>
            <a:ext cx="6830900" cy="52136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09E4B96-6919-49C8-9C75-37FF67786243}"/>
              </a:ext>
            </a:extLst>
          </p:cNvPr>
          <p:cNvSpPr/>
          <p:nvPr/>
        </p:nvSpPr>
        <p:spPr>
          <a:xfrm>
            <a:off x="52054" y="91567"/>
            <a:ext cx="5309046" cy="675243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31EDD9F-BD37-4388-9A70-E30DC6C01E11}"/>
              </a:ext>
            </a:extLst>
          </p:cNvPr>
          <p:cNvSpPr txBox="1"/>
          <p:nvPr/>
        </p:nvSpPr>
        <p:spPr>
          <a:xfrm>
            <a:off x="6618185" y="613512"/>
            <a:ext cx="5045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Grafico ROC con matrice delle distanze del Coseno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F374B3D-B3CB-4E14-A55A-43960E1F9B23}"/>
              </a:ext>
            </a:extLst>
          </p:cNvPr>
          <p:cNvSpPr txBox="1"/>
          <p:nvPr/>
        </p:nvSpPr>
        <p:spPr>
          <a:xfrm>
            <a:off x="204291" y="82444"/>
            <a:ext cx="5384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Grafico ROC con matrice delle distanze di </a:t>
            </a:r>
            <a:r>
              <a:rPr lang="it-IT" dirty="0" err="1">
                <a:solidFill>
                  <a:schemeClr val="bg1"/>
                </a:solidFill>
              </a:rPr>
              <a:t>Chebichev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98BB93E-58C4-4558-9F75-431F87FF43EF}"/>
              </a:ext>
            </a:extLst>
          </p:cNvPr>
          <p:cNvSpPr txBox="1"/>
          <p:nvPr/>
        </p:nvSpPr>
        <p:spPr>
          <a:xfrm>
            <a:off x="307647" y="3467783"/>
            <a:ext cx="4865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Grafico ROC con matrice delle distanze di Euclide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062FC79-2E3C-4D64-8859-B958D0AE093E}"/>
              </a:ext>
            </a:extLst>
          </p:cNvPr>
          <p:cNvPicPr/>
          <p:nvPr/>
        </p:nvPicPr>
        <p:blipFill>
          <a:blip r:embed="rId2">
            <a:lum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499" y="473989"/>
            <a:ext cx="4992079" cy="299379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AF4CD17C-BE3C-4DC0-A909-3B9D928F8EDA}"/>
              </a:ext>
            </a:extLst>
          </p:cNvPr>
          <p:cNvPicPr/>
          <p:nvPr/>
        </p:nvPicPr>
        <p:blipFill>
          <a:blip r:embed="rId3">
            <a:lum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302" y="3846238"/>
            <a:ext cx="5039995" cy="280797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FE4C3A8-EBB4-477F-9FF9-859C4034ADE2}"/>
              </a:ext>
            </a:extLst>
          </p:cNvPr>
          <p:cNvPicPr/>
          <p:nvPr/>
        </p:nvPicPr>
        <p:blipFill>
          <a:blip r:embed="rId4">
            <a:lum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6693" y="1472937"/>
            <a:ext cx="6078254" cy="335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06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82A079-632B-41C6-9513-E1E30888E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7086" y="-298580"/>
            <a:ext cx="9905998" cy="1478570"/>
          </a:xfrm>
        </p:spPr>
        <p:txBody>
          <a:bodyPr/>
          <a:lstStyle/>
          <a:p>
            <a:r>
              <a:rPr lang="it-IT" dirty="0"/>
              <a:t>ESPERIMENTO II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567D63-3351-47A8-8E44-52854A378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380" y="709936"/>
            <a:ext cx="9495485" cy="60827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800" dirty="0"/>
              <a:t>Viene usato il processo di binding per legare una chiave biometrica a se stessa, utilizzando come se fosse una chiave crittografica.</a:t>
            </a:r>
          </a:p>
          <a:p>
            <a:pPr lvl="0"/>
            <a:r>
              <a:rPr lang="it-IT" sz="1800" dirty="0"/>
              <a:t>∀ </a:t>
            </a:r>
            <a:r>
              <a:rPr lang="it-IT" sz="1800" i="1" dirty="0"/>
              <a:t>g</a:t>
            </a:r>
            <a:r>
              <a:rPr lang="it-IT" sz="1800" dirty="0"/>
              <a:t> ∈ G binding(</a:t>
            </a:r>
            <a:r>
              <a:rPr lang="it-IT" sz="1800" i="1" dirty="0" err="1"/>
              <a:t>g,g</a:t>
            </a:r>
            <a:r>
              <a:rPr lang="it-IT" sz="1800" dirty="0"/>
              <a:t>) = </a:t>
            </a:r>
            <a:r>
              <a:rPr lang="it-IT" sz="1800" dirty="0" err="1"/>
              <a:t>HDg</a:t>
            </a:r>
            <a:r>
              <a:rPr lang="it-IT" sz="1800" dirty="0"/>
              <a:t>, </a:t>
            </a:r>
          </a:p>
          <a:p>
            <a:pPr marL="0" lvl="0" indent="0">
              <a:buNone/>
            </a:pPr>
            <a:endParaRPr lang="it-IT" sz="1800" dirty="0"/>
          </a:p>
          <a:p>
            <a:pPr marL="0" lvl="0" indent="0">
              <a:buNone/>
            </a:pPr>
            <a:r>
              <a:rPr lang="it-IT" sz="1800" dirty="0"/>
              <a:t>Viene ricostruita una seconda chiave crittografica tramite gli </a:t>
            </a:r>
            <a:r>
              <a:rPr lang="it-IT" sz="1800" dirty="0" err="1"/>
              <a:t>HDg</a:t>
            </a:r>
            <a:r>
              <a:rPr lang="it-IT" sz="1800" dirty="0"/>
              <a:t> calcolati ed una seconda acquisizione del medesimo soggetto degli </a:t>
            </a:r>
            <a:r>
              <a:rPr lang="it-IT" sz="1800" dirty="0" err="1"/>
              <a:t>HDg</a:t>
            </a:r>
            <a:endParaRPr lang="it-IT" sz="1800" dirty="0"/>
          </a:p>
          <a:p>
            <a:pPr lvl="0"/>
            <a:r>
              <a:rPr lang="it-IT" sz="1800" dirty="0"/>
              <a:t>∀ </a:t>
            </a:r>
            <a:r>
              <a:rPr lang="it-IT" sz="1800" i="1" dirty="0"/>
              <a:t>p</a:t>
            </a:r>
            <a:r>
              <a:rPr lang="it-IT" sz="1800" dirty="0"/>
              <a:t> ∈ P  ∀ </a:t>
            </a:r>
            <a:r>
              <a:rPr lang="it-IT" sz="1800" i="1" dirty="0" err="1"/>
              <a:t>hdg</a:t>
            </a:r>
            <a:r>
              <a:rPr lang="it-IT" sz="1800" dirty="0"/>
              <a:t> ∈ </a:t>
            </a:r>
            <a:r>
              <a:rPr lang="it-IT" sz="1800" dirty="0" err="1"/>
              <a:t>HDg</a:t>
            </a:r>
            <a:r>
              <a:rPr lang="it-IT" sz="1800" dirty="0"/>
              <a:t> </a:t>
            </a:r>
            <a:r>
              <a:rPr lang="it-IT" sz="1800" dirty="0" err="1"/>
              <a:t>recostruct</a:t>
            </a:r>
            <a:r>
              <a:rPr lang="it-IT" sz="1800" dirty="0"/>
              <a:t>(</a:t>
            </a:r>
            <a:r>
              <a:rPr lang="it-IT" sz="1800" i="1" dirty="0" err="1"/>
              <a:t>p</a:t>
            </a:r>
            <a:r>
              <a:rPr lang="it-IT" sz="1800" baseline="-25000" dirty="0" err="1"/>
              <a:t>i</a:t>
            </a:r>
            <a:r>
              <a:rPr lang="it-IT" sz="1800" dirty="0" err="1"/>
              <a:t>,</a:t>
            </a:r>
            <a:r>
              <a:rPr lang="it-IT" sz="1800" i="1" dirty="0" err="1"/>
              <a:t>g</a:t>
            </a:r>
            <a:r>
              <a:rPr lang="it-IT" sz="1800" baseline="-25000" dirty="0" err="1"/>
              <a:t>i</a:t>
            </a:r>
            <a:r>
              <a:rPr lang="it-IT" sz="1800" dirty="0"/>
              <a:t>)  =  G’</a:t>
            </a:r>
          </a:p>
          <a:p>
            <a:pPr marL="0" lvl="0" indent="0">
              <a:buNone/>
            </a:pPr>
            <a:endParaRPr lang="it-IT" sz="1800" dirty="0"/>
          </a:p>
          <a:p>
            <a:pPr marL="0" lvl="0" indent="0">
              <a:buNone/>
            </a:pPr>
            <a:r>
              <a:rPr lang="it-IT" sz="1800" dirty="0"/>
              <a:t>Viene calcolata la matrice delle distanze tra le nuove chiavi biometriche e le chiavi presenti nell’archivio </a:t>
            </a:r>
          </a:p>
          <a:p>
            <a:pPr lvl="0"/>
            <a:r>
              <a:rPr lang="it-IT" sz="1800" dirty="0"/>
              <a:t>∀ </a:t>
            </a:r>
            <a:r>
              <a:rPr lang="it-IT" sz="1800" i="1" dirty="0"/>
              <a:t>g</a:t>
            </a:r>
            <a:r>
              <a:rPr lang="it-IT" sz="1800" dirty="0"/>
              <a:t> ∈ G ∀ </a:t>
            </a:r>
            <a:r>
              <a:rPr lang="it-IT" sz="1800" i="1" dirty="0"/>
              <a:t>g’</a:t>
            </a:r>
            <a:r>
              <a:rPr lang="it-IT" sz="1800" dirty="0"/>
              <a:t> ∈ G’ </a:t>
            </a:r>
            <a:r>
              <a:rPr lang="it-IT" sz="1800" dirty="0" err="1"/>
              <a:t>distance</a:t>
            </a:r>
            <a:r>
              <a:rPr lang="it-IT" sz="1800" dirty="0"/>
              <a:t>(</a:t>
            </a:r>
            <a:r>
              <a:rPr lang="it-IT" sz="1800" i="1" dirty="0" err="1"/>
              <a:t>g</a:t>
            </a:r>
            <a:r>
              <a:rPr lang="it-IT" sz="1800" dirty="0" err="1"/>
              <a:t>,</a:t>
            </a:r>
            <a:r>
              <a:rPr lang="it-IT" sz="1800" i="1" dirty="0" err="1"/>
              <a:t>g</a:t>
            </a:r>
            <a:r>
              <a:rPr lang="it-IT" sz="1800" i="1" dirty="0"/>
              <a:t>’</a:t>
            </a:r>
            <a:r>
              <a:rPr lang="it-IT" sz="1800" dirty="0"/>
              <a:t>) = M</a:t>
            </a:r>
          </a:p>
          <a:p>
            <a:pPr marL="0" lvl="0" indent="0">
              <a:buNone/>
            </a:pPr>
            <a:endParaRPr lang="it-IT" sz="1800" dirty="0"/>
          </a:p>
          <a:p>
            <a:pPr marL="0" lvl="0" indent="0">
              <a:buNone/>
            </a:pPr>
            <a:r>
              <a:rPr lang="it-IT" sz="1800" dirty="0"/>
              <a:t>Calcolo tolleranza massima per analizzare i FAR e FRR al crescere di </a:t>
            </a:r>
            <a:r>
              <a:rPr lang="it-IT" sz="1800" dirty="0" err="1"/>
              <a:t>ques’ultima</a:t>
            </a:r>
            <a:r>
              <a:rPr lang="it-IT" sz="1800" dirty="0"/>
              <a:t>.</a:t>
            </a:r>
          </a:p>
          <a:p>
            <a:r>
              <a:rPr lang="it-IT" sz="1800" dirty="0"/>
              <a:t>∀ </a:t>
            </a:r>
            <a:r>
              <a:rPr lang="it-IT" sz="1800" i="1" dirty="0"/>
              <a:t>g</a:t>
            </a:r>
            <a:r>
              <a:rPr lang="it-IT" sz="1800" dirty="0"/>
              <a:t> ∈ G, ∀ </a:t>
            </a:r>
            <a:r>
              <a:rPr lang="it-IT" sz="1800" i="1" dirty="0"/>
              <a:t>g’</a:t>
            </a:r>
            <a:r>
              <a:rPr lang="it-IT" sz="1800" dirty="0"/>
              <a:t> ∈ G’ </a:t>
            </a:r>
            <a:r>
              <a:rPr lang="it-IT" sz="1800" dirty="0" err="1"/>
              <a:t>max</a:t>
            </a:r>
            <a:r>
              <a:rPr lang="it-IT" sz="1800" dirty="0"/>
              <a:t>(distanza(</a:t>
            </a:r>
            <a:r>
              <a:rPr lang="it-IT" sz="1800" i="1" dirty="0" err="1"/>
              <a:t>g,g</a:t>
            </a:r>
            <a:r>
              <a:rPr lang="it-IT" sz="1800" i="1" dirty="0"/>
              <a:t>’</a:t>
            </a:r>
            <a:r>
              <a:rPr lang="it-IT" sz="1800" dirty="0"/>
              <a:t>)) = </a:t>
            </a:r>
            <a:r>
              <a:rPr lang="it-IT" sz="1800" dirty="0" err="1"/>
              <a:t>δ</a:t>
            </a:r>
            <a:r>
              <a:rPr lang="it-IT" sz="1800" baseline="-25000" dirty="0" err="1"/>
              <a:t>max</a:t>
            </a:r>
            <a:endParaRPr lang="it-IT" sz="1800" dirty="0"/>
          </a:p>
          <a:p>
            <a:pPr lvl="0"/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828869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71486938-8638-451C-A0AE-B6EC3D18295A}"/>
              </a:ext>
            </a:extLst>
          </p:cNvPr>
          <p:cNvSpPr/>
          <p:nvPr/>
        </p:nvSpPr>
        <p:spPr>
          <a:xfrm>
            <a:off x="5366704" y="545432"/>
            <a:ext cx="6830900" cy="52136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09E4B96-6919-49C8-9C75-37FF67786243}"/>
              </a:ext>
            </a:extLst>
          </p:cNvPr>
          <p:cNvSpPr/>
          <p:nvPr/>
        </p:nvSpPr>
        <p:spPr>
          <a:xfrm>
            <a:off x="52054" y="91567"/>
            <a:ext cx="5309046" cy="675243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31EDD9F-BD37-4388-9A70-E30DC6C01E11}"/>
              </a:ext>
            </a:extLst>
          </p:cNvPr>
          <p:cNvSpPr txBox="1"/>
          <p:nvPr/>
        </p:nvSpPr>
        <p:spPr>
          <a:xfrm>
            <a:off x="6478226" y="729552"/>
            <a:ext cx="529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Grafico FAR,FRR con matrice delle distanze del Coseno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F374B3D-B3CB-4E14-A55A-43960E1F9B23}"/>
              </a:ext>
            </a:extLst>
          </p:cNvPr>
          <p:cNvSpPr txBox="1"/>
          <p:nvPr/>
        </p:nvSpPr>
        <p:spPr>
          <a:xfrm>
            <a:off x="52054" y="37530"/>
            <a:ext cx="5832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Grafico FAR,FRR con matrice delle distanze di </a:t>
            </a:r>
            <a:r>
              <a:rPr lang="it-IT" dirty="0" err="1">
                <a:solidFill>
                  <a:schemeClr val="bg1"/>
                </a:solidFill>
              </a:rPr>
              <a:t>Chebichev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98BB93E-58C4-4558-9F75-431F87FF43EF}"/>
              </a:ext>
            </a:extLst>
          </p:cNvPr>
          <p:cNvSpPr txBox="1"/>
          <p:nvPr/>
        </p:nvSpPr>
        <p:spPr>
          <a:xfrm>
            <a:off x="157036" y="3463114"/>
            <a:ext cx="552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Grafico FAR,FRR con matrice delle distanze di Euclide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DB901865-ED76-4DA7-84A8-0CE4C6AE8877}"/>
              </a:ext>
            </a:extLst>
          </p:cNvPr>
          <p:cNvPicPr/>
          <p:nvPr/>
        </p:nvPicPr>
        <p:blipFill>
          <a:blip r:embed="rId2">
            <a:lum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92" y="468773"/>
            <a:ext cx="5299710" cy="280225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4ED5E5C6-7139-44E7-A337-0615AE1414ED}"/>
              </a:ext>
            </a:extLst>
          </p:cNvPr>
          <p:cNvPicPr/>
          <p:nvPr/>
        </p:nvPicPr>
        <p:blipFill>
          <a:blip r:embed="rId3">
            <a:lum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817" y="3975669"/>
            <a:ext cx="5039995" cy="267716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7539DC1C-788C-4792-A34F-E550EB96D05A}"/>
              </a:ext>
            </a:extLst>
          </p:cNvPr>
          <p:cNvPicPr/>
          <p:nvPr/>
        </p:nvPicPr>
        <p:blipFill>
          <a:blip r:embed="rId4">
            <a:lum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7381" y="1399478"/>
            <a:ext cx="6306040" cy="353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37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71486938-8638-451C-A0AE-B6EC3D18295A}"/>
              </a:ext>
            </a:extLst>
          </p:cNvPr>
          <p:cNvSpPr/>
          <p:nvPr/>
        </p:nvSpPr>
        <p:spPr>
          <a:xfrm>
            <a:off x="5366704" y="545432"/>
            <a:ext cx="6830900" cy="52136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09E4B96-6919-49C8-9C75-37FF67786243}"/>
              </a:ext>
            </a:extLst>
          </p:cNvPr>
          <p:cNvSpPr/>
          <p:nvPr/>
        </p:nvSpPr>
        <p:spPr>
          <a:xfrm>
            <a:off x="52054" y="91567"/>
            <a:ext cx="5309046" cy="675243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31EDD9F-BD37-4388-9A70-E30DC6C01E11}"/>
              </a:ext>
            </a:extLst>
          </p:cNvPr>
          <p:cNvSpPr txBox="1"/>
          <p:nvPr/>
        </p:nvSpPr>
        <p:spPr>
          <a:xfrm>
            <a:off x="6618185" y="613512"/>
            <a:ext cx="5045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Grafico ROC con matrice delle distanze del Coseno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F374B3D-B3CB-4E14-A55A-43960E1F9B23}"/>
              </a:ext>
            </a:extLst>
          </p:cNvPr>
          <p:cNvSpPr txBox="1"/>
          <p:nvPr/>
        </p:nvSpPr>
        <p:spPr>
          <a:xfrm>
            <a:off x="204291" y="82444"/>
            <a:ext cx="5384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Grafico ROC con matrice delle distanze di </a:t>
            </a:r>
            <a:r>
              <a:rPr lang="it-IT" dirty="0" err="1">
                <a:solidFill>
                  <a:schemeClr val="bg1"/>
                </a:solidFill>
              </a:rPr>
              <a:t>Chebichev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98BB93E-58C4-4558-9F75-431F87FF43EF}"/>
              </a:ext>
            </a:extLst>
          </p:cNvPr>
          <p:cNvSpPr txBox="1"/>
          <p:nvPr/>
        </p:nvSpPr>
        <p:spPr>
          <a:xfrm>
            <a:off x="307647" y="3467783"/>
            <a:ext cx="4865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Grafico ROC con matrice delle distanze di Euclide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F5E42D9D-039C-42E4-AC6B-CAFCE4589949}"/>
              </a:ext>
            </a:extLst>
          </p:cNvPr>
          <p:cNvPicPr/>
          <p:nvPr/>
        </p:nvPicPr>
        <p:blipFill>
          <a:blip r:embed="rId2">
            <a:lum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291" y="594731"/>
            <a:ext cx="5039995" cy="2720975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B617808A-CE3C-4F2D-A732-2EAB8C58F860}"/>
              </a:ext>
            </a:extLst>
          </p:cNvPr>
          <p:cNvPicPr/>
          <p:nvPr/>
        </p:nvPicPr>
        <p:blipFill>
          <a:blip r:embed="rId3">
            <a:lum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718" y="3878409"/>
            <a:ext cx="5039995" cy="2729865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E1F1FE9E-8C3B-4E70-B261-13A7887B4216}"/>
              </a:ext>
            </a:extLst>
          </p:cNvPr>
          <p:cNvPicPr/>
          <p:nvPr/>
        </p:nvPicPr>
        <p:blipFill>
          <a:blip r:embed="rId4">
            <a:lum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9879" y="1203852"/>
            <a:ext cx="6602963" cy="339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61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82A079-632B-41C6-9513-E1E30888E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7086" y="-298580"/>
            <a:ext cx="9905998" cy="1478570"/>
          </a:xfrm>
        </p:spPr>
        <p:txBody>
          <a:bodyPr/>
          <a:lstStyle/>
          <a:p>
            <a:r>
              <a:rPr lang="it-IT" dirty="0"/>
              <a:t>ESPERIMENTO </a:t>
            </a:r>
            <a:r>
              <a:rPr lang="it-IT" dirty="0" err="1"/>
              <a:t>IIi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567D63-3351-47A8-8E44-52854A378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380" y="709936"/>
            <a:ext cx="9495485" cy="60827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800" dirty="0"/>
              <a:t>Viene usato il processo di binding per legare una chiave biometrica a se stessa, utilizzando come se fosse una chiave crittografica.</a:t>
            </a:r>
          </a:p>
          <a:p>
            <a:pPr lvl="0"/>
            <a:r>
              <a:rPr lang="it-IT" sz="1800" dirty="0"/>
              <a:t>∀ </a:t>
            </a:r>
            <a:r>
              <a:rPr lang="it-IT" sz="1800" i="1" dirty="0"/>
              <a:t>g</a:t>
            </a:r>
            <a:r>
              <a:rPr lang="it-IT" sz="1800" dirty="0"/>
              <a:t> ∈ G binding(</a:t>
            </a:r>
            <a:r>
              <a:rPr lang="it-IT" sz="1800" i="1" dirty="0" err="1"/>
              <a:t>g,g</a:t>
            </a:r>
            <a:r>
              <a:rPr lang="it-IT" sz="1800" dirty="0"/>
              <a:t>) = </a:t>
            </a:r>
            <a:r>
              <a:rPr lang="it-IT" sz="1800" dirty="0" err="1"/>
              <a:t>HDg</a:t>
            </a:r>
            <a:r>
              <a:rPr lang="it-IT" sz="1800" dirty="0"/>
              <a:t>, </a:t>
            </a:r>
          </a:p>
          <a:p>
            <a:pPr marL="0" lvl="0" indent="0">
              <a:buNone/>
            </a:pPr>
            <a:endParaRPr lang="it-IT" sz="1800" dirty="0"/>
          </a:p>
          <a:p>
            <a:pPr marL="0" lvl="0" indent="0">
              <a:buNone/>
            </a:pPr>
            <a:r>
              <a:rPr lang="it-IT" sz="1800" dirty="0"/>
              <a:t>Vengono estratti i minimi tramite gli </a:t>
            </a:r>
            <a:r>
              <a:rPr lang="it-IT" sz="1800" dirty="0" err="1"/>
              <a:t>HDg</a:t>
            </a:r>
            <a:r>
              <a:rPr lang="it-IT" sz="1800" dirty="0"/>
              <a:t> calcolati ed una seconda acquisizione del medesimo soggetto degli </a:t>
            </a:r>
            <a:r>
              <a:rPr lang="it-IT" sz="1800" dirty="0" err="1"/>
              <a:t>HDg</a:t>
            </a:r>
            <a:endParaRPr lang="it-IT" sz="1800" dirty="0"/>
          </a:p>
          <a:p>
            <a:pPr lvl="0"/>
            <a:r>
              <a:rPr lang="en-US" sz="1800" dirty="0"/>
              <a:t>∀ </a:t>
            </a:r>
            <a:r>
              <a:rPr lang="en-US" sz="1800" i="1" dirty="0"/>
              <a:t>p</a:t>
            </a:r>
            <a:r>
              <a:rPr lang="en-US" sz="1800" dirty="0"/>
              <a:t> ∈ P, ∀ </a:t>
            </a:r>
            <a:r>
              <a:rPr lang="en-US" sz="1800" i="1" dirty="0" err="1"/>
              <a:t>hdg</a:t>
            </a:r>
            <a:r>
              <a:rPr lang="en-US" sz="1800" dirty="0"/>
              <a:t> ∈ </a:t>
            </a:r>
            <a:r>
              <a:rPr lang="en-US" sz="1800" dirty="0" err="1"/>
              <a:t>HDg</a:t>
            </a:r>
            <a:r>
              <a:rPr lang="en-US" sz="1800" dirty="0"/>
              <a:t>  </a:t>
            </a:r>
            <a:r>
              <a:rPr lang="en-US" sz="1800" dirty="0" err="1"/>
              <a:t>extractMin</a:t>
            </a:r>
            <a:r>
              <a:rPr lang="en-US" sz="1800" dirty="0"/>
              <a:t>(</a:t>
            </a:r>
            <a:r>
              <a:rPr lang="en-US" sz="1800" i="1" dirty="0" err="1"/>
              <a:t>p</a:t>
            </a:r>
            <a:r>
              <a:rPr lang="en-US" sz="1800" baseline="-25000" dirty="0" err="1"/>
              <a:t>i</a:t>
            </a:r>
            <a:r>
              <a:rPr lang="en-US" sz="1800" dirty="0" err="1"/>
              <a:t>,</a:t>
            </a:r>
            <a:r>
              <a:rPr lang="en-US" sz="1800" i="1" dirty="0" err="1"/>
              <a:t>hdg</a:t>
            </a:r>
            <a:r>
              <a:rPr lang="en-US" sz="1800" baseline="-25000" dirty="0" err="1"/>
              <a:t>i</a:t>
            </a:r>
            <a:r>
              <a:rPr lang="en-US" sz="1800" dirty="0"/>
              <a:t>) = </a:t>
            </a:r>
            <a:r>
              <a:rPr lang="en-US" sz="1800" dirty="0" err="1"/>
              <a:t>G’</a:t>
            </a:r>
            <a:r>
              <a:rPr lang="en-US" sz="1800" baseline="-25000" dirty="0" err="1"/>
              <a:t>min</a:t>
            </a:r>
            <a:r>
              <a:rPr lang="en-US" sz="1800" dirty="0"/>
              <a:t>.</a:t>
            </a:r>
            <a:endParaRPr lang="it-IT" sz="1800" dirty="0"/>
          </a:p>
          <a:p>
            <a:pPr marL="0" lvl="0" indent="0">
              <a:buNone/>
            </a:pPr>
            <a:endParaRPr lang="it-IT" sz="1800" dirty="0"/>
          </a:p>
          <a:p>
            <a:pPr marL="0" lvl="0" indent="0">
              <a:buNone/>
            </a:pPr>
            <a:r>
              <a:rPr lang="it-IT" sz="1800" dirty="0"/>
              <a:t>Viene calcolata la matrice delle distanze tra le chiavi biometriche composte dai loro minimi e le chiavi presenti nell’archivio </a:t>
            </a:r>
          </a:p>
          <a:p>
            <a:pPr lvl="0"/>
            <a:r>
              <a:rPr lang="it-IT" sz="1800" dirty="0"/>
              <a:t>∀ </a:t>
            </a:r>
            <a:r>
              <a:rPr lang="it-IT" sz="1800" i="1" dirty="0"/>
              <a:t>g</a:t>
            </a:r>
            <a:r>
              <a:rPr lang="it-IT" sz="1800" dirty="0"/>
              <a:t> ∈ G ∀ </a:t>
            </a:r>
            <a:r>
              <a:rPr lang="it-IT" sz="1800" i="1" dirty="0"/>
              <a:t>g’</a:t>
            </a:r>
            <a:r>
              <a:rPr lang="it-IT" sz="1800" dirty="0"/>
              <a:t> ∈ G’ </a:t>
            </a:r>
            <a:r>
              <a:rPr lang="it-IT" sz="1800" dirty="0" err="1"/>
              <a:t>distance</a:t>
            </a:r>
            <a:r>
              <a:rPr lang="it-IT" sz="1800" dirty="0"/>
              <a:t>(</a:t>
            </a:r>
            <a:r>
              <a:rPr lang="it-IT" sz="1800" i="1" dirty="0" err="1"/>
              <a:t>g</a:t>
            </a:r>
            <a:r>
              <a:rPr lang="it-IT" sz="1800" dirty="0" err="1"/>
              <a:t>,</a:t>
            </a:r>
            <a:r>
              <a:rPr lang="it-IT" sz="1800" i="1" dirty="0" err="1"/>
              <a:t>g</a:t>
            </a:r>
            <a:r>
              <a:rPr lang="it-IT" sz="1800" i="1" dirty="0"/>
              <a:t>’</a:t>
            </a:r>
            <a:r>
              <a:rPr lang="it-IT" sz="1800" dirty="0"/>
              <a:t>) = M</a:t>
            </a:r>
          </a:p>
          <a:p>
            <a:pPr marL="0" lvl="0" indent="0">
              <a:buNone/>
            </a:pPr>
            <a:endParaRPr lang="it-IT" sz="1800" dirty="0"/>
          </a:p>
          <a:p>
            <a:pPr marL="0" lvl="0" indent="0">
              <a:buNone/>
            </a:pPr>
            <a:r>
              <a:rPr lang="it-IT" sz="1800" dirty="0"/>
              <a:t>Calcolo tolleranza massima per analizzare i FAR e FRR al crescere di </a:t>
            </a:r>
            <a:r>
              <a:rPr lang="it-IT" sz="1800" dirty="0" err="1"/>
              <a:t>ques’ultima</a:t>
            </a:r>
            <a:r>
              <a:rPr lang="it-IT" sz="1800" dirty="0"/>
              <a:t>.</a:t>
            </a:r>
          </a:p>
          <a:p>
            <a:r>
              <a:rPr lang="it-IT" sz="1800" dirty="0"/>
              <a:t>∀ </a:t>
            </a:r>
            <a:r>
              <a:rPr lang="it-IT" sz="1800" i="1" dirty="0"/>
              <a:t>g</a:t>
            </a:r>
            <a:r>
              <a:rPr lang="it-IT" sz="1800" dirty="0"/>
              <a:t> ∈ G, ∀ </a:t>
            </a:r>
            <a:r>
              <a:rPr lang="it-IT" sz="1800" i="1" dirty="0"/>
              <a:t>g’</a:t>
            </a:r>
            <a:r>
              <a:rPr lang="it-IT" sz="1800" dirty="0"/>
              <a:t> ∈ G’ </a:t>
            </a:r>
            <a:r>
              <a:rPr lang="it-IT" sz="1800" dirty="0" err="1"/>
              <a:t>max</a:t>
            </a:r>
            <a:r>
              <a:rPr lang="it-IT" sz="1800" dirty="0"/>
              <a:t>(distanza(</a:t>
            </a:r>
            <a:r>
              <a:rPr lang="it-IT" sz="1800" i="1" dirty="0" err="1"/>
              <a:t>g,g</a:t>
            </a:r>
            <a:r>
              <a:rPr lang="it-IT" sz="1800" i="1" dirty="0"/>
              <a:t>’</a:t>
            </a:r>
            <a:r>
              <a:rPr lang="it-IT" sz="1800" dirty="0"/>
              <a:t>)) = </a:t>
            </a:r>
            <a:r>
              <a:rPr lang="it-IT" sz="1800" dirty="0" err="1"/>
              <a:t>δ</a:t>
            </a:r>
            <a:r>
              <a:rPr lang="it-IT" sz="1800" baseline="-25000" dirty="0" err="1"/>
              <a:t>max</a:t>
            </a:r>
            <a:endParaRPr lang="it-IT" sz="1800" dirty="0"/>
          </a:p>
          <a:p>
            <a:pPr lvl="0"/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1384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Picture 2">
            <a:extLst>
              <a:ext uri="{FF2B5EF4-FFF2-40B4-BE49-F238E27FC236}">
                <a16:creationId xmlns:a16="http://schemas.microsoft.com/office/drawing/2014/main" id="{9ACD3AF8-B16E-4174-8C1A-41F683C4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75" name="Group 374">
            <a:extLst>
              <a:ext uri="{FF2B5EF4-FFF2-40B4-BE49-F238E27FC236}">
                <a16:creationId xmlns:a16="http://schemas.microsoft.com/office/drawing/2014/main" id="{FF5EAD09-B81D-415F-8BCF-73C81AE05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376" name="Rectangle 5">
              <a:extLst>
                <a:ext uri="{FF2B5EF4-FFF2-40B4-BE49-F238E27FC236}">
                  <a16:creationId xmlns:a16="http://schemas.microsoft.com/office/drawing/2014/main" id="{CFB79010-8ED4-49EF-AFD2-F4D8C80B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77" name="Freeform 6">
              <a:extLst>
                <a:ext uri="{FF2B5EF4-FFF2-40B4-BE49-F238E27FC236}">
                  <a16:creationId xmlns:a16="http://schemas.microsoft.com/office/drawing/2014/main" id="{4649B869-006E-42B5-9DDC-21049B130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8" name="Freeform 7">
              <a:extLst>
                <a:ext uri="{FF2B5EF4-FFF2-40B4-BE49-F238E27FC236}">
                  <a16:creationId xmlns:a16="http://schemas.microsoft.com/office/drawing/2014/main" id="{443096BD-333F-48B6-8220-D1F9793E40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9" name="Rectangle 8">
              <a:extLst>
                <a:ext uri="{FF2B5EF4-FFF2-40B4-BE49-F238E27FC236}">
                  <a16:creationId xmlns:a16="http://schemas.microsoft.com/office/drawing/2014/main" id="{1A45BB9A-7E84-4B9B-923A-270A97F85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80" name="Freeform 9">
              <a:extLst>
                <a:ext uri="{FF2B5EF4-FFF2-40B4-BE49-F238E27FC236}">
                  <a16:creationId xmlns:a16="http://schemas.microsoft.com/office/drawing/2014/main" id="{D7D7C768-2F76-4DE2-A807-1B9FFF81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1" name="Freeform 10">
              <a:extLst>
                <a:ext uri="{FF2B5EF4-FFF2-40B4-BE49-F238E27FC236}">
                  <a16:creationId xmlns:a16="http://schemas.microsoft.com/office/drawing/2014/main" id="{1870B32E-EE42-470E-B543-CA55AEC8C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2" name="Freeform 11">
              <a:extLst>
                <a:ext uri="{FF2B5EF4-FFF2-40B4-BE49-F238E27FC236}">
                  <a16:creationId xmlns:a16="http://schemas.microsoft.com/office/drawing/2014/main" id="{EEF09120-11AA-4DB5-98A8-EC4923002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3" name="Freeform 12">
              <a:extLst>
                <a:ext uri="{FF2B5EF4-FFF2-40B4-BE49-F238E27FC236}">
                  <a16:creationId xmlns:a16="http://schemas.microsoft.com/office/drawing/2014/main" id="{39CC463D-589C-461C-A234-0460EB06B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4" name="Freeform 13">
              <a:extLst>
                <a:ext uri="{FF2B5EF4-FFF2-40B4-BE49-F238E27FC236}">
                  <a16:creationId xmlns:a16="http://schemas.microsoft.com/office/drawing/2014/main" id="{B6516153-269A-421E-A021-CB3F3C5E1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5" name="Freeform 14">
              <a:extLst>
                <a:ext uri="{FF2B5EF4-FFF2-40B4-BE49-F238E27FC236}">
                  <a16:creationId xmlns:a16="http://schemas.microsoft.com/office/drawing/2014/main" id="{45E14300-6C4A-4F77-915F-F3B25B023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6" name="Freeform 15">
              <a:extLst>
                <a:ext uri="{FF2B5EF4-FFF2-40B4-BE49-F238E27FC236}">
                  <a16:creationId xmlns:a16="http://schemas.microsoft.com/office/drawing/2014/main" id="{993E312A-E6A6-4B52-ADE6-618ADC89BA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7" name="Freeform 16">
              <a:extLst>
                <a:ext uri="{FF2B5EF4-FFF2-40B4-BE49-F238E27FC236}">
                  <a16:creationId xmlns:a16="http://schemas.microsoft.com/office/drawing/2014/main" id="{2F0F3026-2480-472B-8C52-36812C81E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8" name="Freeform 17">
              <a:extLst>
                <a:ext uri="{FF2B5EF4-FFF2-40B4-BE49-F238E27FC236}">
                  <a16:creationId xmlns:a16="http://schemas.microsoft.com/office/drawing/2014/main" id="{34E1C992-559D-4827-9F30-31A3CA7A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9" name="Freeform 18">
              <a:extLst>
                <a:ext uri="{FF2B5EF4-FFF2-40B4-BE49-F238E27FC236}">
                  <a16:creationId xmlns:a16="http://schemas.microsoft.com/office/drawing/2014/main" id="{D9F2FB98-F443-498F-AAD9-694582568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0" name="Freeform 19">
              <a:extLst>
                <a:ext uri="{FF2B5EF4-FFF2-40B4-BE49-F238E27FC236}">
                  <a16:creationId xmlns:a16="http://schemas.microsoft.com/office/drawing/2014/main" id="{75DBF6EC-ED50-43E4-8A8B-64CE86A88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1" name="Freeform 20">
              <a:extLst>
                <a:ext uri="{FF2B5EF4-FFF2-40B4-BE49-F238E27FC236}">
                  <a16:creationId xmlns:a16="http://schemas.microsoft.com/office/drawing/2014/main" id="{FD854F40-AC43-4F21-9C62-2CE35CFD2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2" name="Freeform 21">
              <a:extLst>
                <a:ext uri="{FF2B5EF4-FFF2-40B4-BE49-F238E27FC236}">
                  <a16:creationId xmlns:a16="http://schemas.microsoft.com/office/drawing/2014/main" id="{62CCB560-494A-4F74-9DE4-068806A89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3" name="Freeform 22">
              <a:extLst>
                <a:ext uri="{FF2B5EF4-FFF2-40B4-BE49-F238E27FC236}">
                  <a16:creationId xmlns:a16="http://schemas.microsoft.com/office/drawing/2014/main" id="{6F9A05F2-B5D2-4D8A-9A78-14E45C13F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4" name="Freeform 23">
              <a:extLst>
                <a:ext uri="{FF2B5EF4-FFF2-40B4-BE49-F238E27FC236}">
                  <a16:creationId xmlns:a16="http://schemas.microsoft.com/office/drawing/2014/main" id="{A6373189-19BB-4BEC-84A3-432253E05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5" name="Freeform 24">
              <a:extLst>
                <a:ext uri="{FF2B5EF4-FFF2-40B4-BE49-F238E27FC236}">
                  <a16:creationId xmlns:a16="http://schemas.microsoft.com/office/drawing/2014/main" id="{71AB3122-947A-44DB-B190-A2601C6C9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6" name="Freeform 25">
              <a:extLst>
                <a:ext uri="{FF2B5EF4-FFF2-40B4-BE49-F238E27FC236}">
                  <a16:creationId xmlns:a16="http://schemas.microsoft.com/office/drawing/2014/main" id="{74B4109D-3AFC-4D44-87B1-0CDED3E63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7" name="Freeform 26">
              <a:extLst>
                <a:ext uri="{FF2B5EF4-FFF2-40B4-BE49-F238E27FC236}">
                  <a16:creationId xmlns:a16="http://schemas.microsoft.com/office/drawing/2014/main" id="{44AAD39F-F7C9-4D00-95E0-0465B4E85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8" name="Freeform 27">
              <a:extLst>
                <a:ext uri="{FF2B5EF4-FFF2-40B4-BE49-F238E27FC236}">
                  <a16:creationId xmlns:a16="http://schemas.microsoft.com/office/drawing/2014/main" id="{C1DCAB8D-6EF6-4A84-8D0C-AA9226DEC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9" name="Freeform 28">
              <a:extLst>
                <a:ext uri="{FF2B5EF4-FFF2-40B4-BE49-F238E27FC236}">
                  <a16:creationId xmlns:a16="http://schemas.microsoft.com/office/drawing/2014/main" id="{C407F97F-83CF-4703-B9E0-6335530E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0" name="Freeform 29">
              <a:extLst>
                <a:ext uri="{FF2B5EF4-FFF2-40B4-BE49-F238E27FC236}">
                  <a16:creationId xmlns:a16="http://schemas.microsoft.com/office/drawing/2014/main" id="{0D8D2363-5D84-4CFF-89AA-3C93C859D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1" name="Freeform 30">
              <a:extLst>
                <a:ext uri="{FF2B5EF4-FFF2-40B4-BE49-F238E27FC236}">
                  <a16:creationId xmlns:a16="http://schemas.microsoft.com/office/drawing/2014/main" id="{0435A35C-AC99-4E12-8CB0-9C640DAA9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2" name="Freeform 31">
              <a:extLst>
                <a:ext uri="{FF2B5EF4-FFF2-40B4-BE49-F238E27FC236}">
                  <a16:creationId xmlns:a16="http://schemas.microsoft.com/office/drawing/2014/main" id="{F20392CF-2256-4527-836B-2E6F88596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3" name="Freeform 32">
              <a:extLst>
                <a:ext uri="{FF2B5EF4-FFF2-40B4-BE49-F238E27FC236}">
                  <a16:creationId xmlns:a16="http://schemas.microsoft.com/office/drawing/2014/main" id="{C52C3AD3-122C-4010-9C55-B0247F8CC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4" name="Rectangle 33">
              <a:extLst>
                <a:ext uri="{FF2B5EF4-FFF2-40B4-BE49-F238E27FC236}">
                  <a16:creationId xmlns:a16="http://schemas.microsoft.com/office/drawing/2014/main" id="{EFCB53ED-09C0-4AD7-9BBC-366833D5F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05" name="Freeform 34">
              <a:extLst>
                <a:ext uri="{FF2B5EF4-FFF2-40B4-BE49-F238E27FC236}">
                  <a16:creationId xmlns:a16="http://schemas.microsoft.com/office/drawing/2014/main" id="{6F309F52-BFCF-47D9-8089-BC049540D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6" name="Freeform 35">
              <a:extLst>
                <a:ext uri="{FF2B5EF4-FFF2-40B4-BE49-F238E27FC236}">
                  <a16:creationId xmlns:a16="http://schemas.microsoft.com/office/drawing/2014/main" id="{5F9AE85F-C7AA-4761-B468-2E100829B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7" name="Freeform 36">
              <a:extLst>
                <a:ext uri="{FF2B5EF4-FFF2-40B4-BE49-F238E27FC236}">
                  <a16:creationId xmlns:a16="http://schemas.microsoft.com/office/drawing/2014/main" id="{2C81C778-91E5-4AE9-AACB-8566E7A28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8" name="Freeform 37">
              <a:extLst>
                <a:ext uri="{FF2B5EF4-FFF2-40B4-BE49-F238E27FC236}">
                  <a16:creationId xmlns:a16="http://schemas.microsoft.com/office/drawing/2014/main" id="{6C56E0B4-58A0-4B2B-BD56-54121BB8D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9" name="Freeform 38">
              <a:extLst>
                <a:ext uri="{FF2B5EF4-FFF2-40B4-BE49-F238E27FC236}">
                  <a16:creationId xmlns:a16="http://schemas.microsoft.com/office/drawing/2014/main" id="{88A29CFE-13A6-4509-946F-5C074F856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0" name="Freeform 39">
              <a:extLst>
                <a:ext uri="{FF2B5EF4-FFF2-40B4-BE49-F238E27FC236}">
                  <a16:creationId xmlns:a16="http://schemas.microsoft.com/office/drawing/2014/main" id="{00235A0A-018B-4499-AC16-AF83457BF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1" name="Freeform 40">
              <a:extLst>
                <a:ext uri="{FF2B5EF4-FFF2-40B4-BE49-F238E27FC236}">
                  <a16:creationId xmlns:a16="http://schemas.microsoft.com/office/drawing/2014/main" id="{861DF9B7-50DC-4EBE-8B23-97FE92DBB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2" name="Freeform 41">
              <a:extLst>
                <a:ext uri="{FF2B5EF4-FFF2-40B4-BE49-F238E27FC236}">
                  <a16:creationId xmlns:a16="http://schemas.microsoft.com/office/drawing/2014/main" id="{69673907-73D7-4729-A911-9BD078EC2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3" name="Freeform 42">
              <a:extLst>
                <a:ext uri="{FF2B5EF4-FFF2-40B4-BE49-F238E27FC236}">
                  <a16:creationId xmlns:a16="http://schemas.microsoft.com/office/drawing/2014/main" id="{4DC844D3-8053-4EE7-A286-50157B6FD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4" name="Freeform 43">
              <a:extLst>
                <a:ext uri="{FF2B5EF4-FFF2-40B4-BE49-F238E27FC236}">
                  <a16:creationId xmlns:a16="http://schemas.microsoft.com/office/drawing/2014/main" id="{D67575A0-A45A-4773-874C-16370E367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5" name="Freeform 44">
              <a:extLst>
                <a:ext uri="{FF2B5EF4-FFF2-40B4-BE49-F238E27FC236}">
                  <a16:creationId xmlns:a16="http://schemas.microsoft.com/office/drawing/2014/main" id="{4327252B-B62B-4DE0-A924-B7F6E40AD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6" name="Rectangle 45">
              <a:extLst>
                <a:ext uri="{FF2B5EF4-FFF2-40B4-BE49-F238E27FC236}">
                  <a16:creationId xmlns:a16="http://schemas.microsoft.com/office/drawing/2014/main" id="{778BC6A7-AC19-497B-A7C6-E447B2EBD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7" name="Freeform 46">
              <a:extLst>
                <a:ext uri="{FF2B5EF4-FFF2-40B4-BE49-F238E27FC236}">
                  <a16:creationId xmlns:a16="http://schemas.microsoft.com/office/drawing/2014/main" id="{4E79A87B-BF1F-437A-9FED-BE93025E5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8" name="Freeform 47">
              <a:extLst>
                <a:ext uri="{FF2B5EF4-FFF2-40B4-BE49-F238E27FC236}">
                  <a16:creationId xmlns:a16="http://schemas.microsoft.com/office/drawing/2014/main" id="{DFAAF3CC-B4E0-45C8-AC2D-EF0D6D823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9" name="Freeform 48">
              <a:extLst>
                <a:ext uri="{FF2B5EF4-FFF2-40B4-BE49-F238E27FC236}">
                  <a16:creationId xmlns:a16="http://schemas.microsoft.com/office/drawing/2014/main" id="{A5A12C87-1E4A-4664-B2F4-A1C8B656F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0" name="Freeform 49">
              <a:extLst>
                <a:ext uri="{FF2B5EF4-FFF2-40B4-BE49-F238E27FC236}">
                  <a16:creationId xmlns:a16="http://schemas.microsoft.com/office/drawing/2014/main" id="{B3AF8230-4630-4505-ADDB-16A9B6B37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1" name="Freeform 50">
              <a:extLst>
                <a:ext uri="{FF2B5EF4-FFF2-40B4-BE49-F238E27FC236}">
                  <a16:creationId xmlns:a16="http://schemas.microsoft.com/office/drawing/2014/main" id="{33F93F6D-724D-42F3-AF1D-3081EAB5D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2" name="Freeform 51">
              <a:extLst>
                <a:ext uri="{FF2B5EF4-FFF2-40B4-BE49-F238E27FC236}">
                  <a16:creationId xmlns:a16="http://schemas.microsoft.com/office/drawing/2014/main" id="{F5DD7A8F-FB67-4E79-80DB-0FAF3A098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3" name="Freeform 52">
              <a:extLst>
                <a:ext uri="{FF2B5EF4-FFF2-40B4-BE49-F238E27FC236}">
                  <a16:creationId xmlns:a16="http://schemas.microsoft.com/office/drawing/2014/main" id="{7B140A84-E89E-4A80-9DF8-7BCA45F90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4" name="Freeform 53">
              <a:extLst>
                <a:ext uri="{FF2B5EF4-FFF2-40B4-BE49-F238E27FC236}">
                  <a16:creationId xmlns:a16="http://schemas.microsoft.com/office/drawing/2014/main" id="{279E1D6A-EFE2-44C6-A5BF-DFADF0DC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5" name="Freeform 54">
              <a:extLst>
                <a:ext uri="{FF2B5EF4-FFF2-40B4-BE49-F238E27FC236}">
                  <a16:creationId xmlns:a16="http://schemas.microsoft.com/office/drawing/2014/main" id="{C9FA2204-561F-4ABB-988C-03053820F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6" name="Freeform 55">
              <a:extLst>
                <a:ext uri="{FF2B5EF4-FFF2-40B4-BE49-F238E27FC236}">
                  <a16:creationId xmlns:a16="http://schemas.microsoft.com/office/drawing/2014/main" id="{8BD7D04E-AC0A-424F-BC40-28842DAF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7" name="Freeform 56">
              <a:extLst>
                <a:ext uri="{FF2B5EF4-FFF2-40B4-BE49-F238E27FC236}">
                  <a16:creationId xmlns:a16="http://schemas.microsoft.com/office/drawing/2014/main" id="{32B616A2-FE09-47DD-B58C-12EE58B7C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8" name="Freeform 57">
              <a:extLst>
                <a:ext uri="{FF2B5EF4-FFF2-40B4-BE49-F238E27FC236}">
                  <a16:creationId xmlns:a16="http://schemas.microsoft.com/office/drawing/2014/main" id="{08C5EAF5-6064-484E-BA05-80D09D84E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9" name="Freeform 58">
              <a:extLst>
                <a:ext uri="{FF2B5EF4-FFF2-40B4-BE49-F238E27FC236}">
                  <a16:creationId xmlns:a16="http://schemas.microsoft.com/office/drawing/2014/main" id="{F11D90DF-D275-4725-884C-77E5E01D8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 useBgFill="1">
        <p:nvSpPr>
          <p:cNvPr id="431" name="Rectangle 430">
            <a:extLst>
              <a:ext uri="{FF2B5EF4-FFF2-40B4-BE49-F238E27FC236}">
                <a16:creationId xmlns:a16="http://schemas.microsoft.com/office/drawing/2014/main" id="{7A070EAD-1DCD-4F3D-BA84-799B891A0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CC6228E-8DA3-40C2-90C5-464FA70F3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447" y="260351"/>
            <a:ext cx="7559039" cy="8350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biometria</a:t>
            </a:r>
            <a:endParaRPr lang="en-US" sz="4000" dirty="0"/>
          </a:p>
        </p:txBody>
      </p:sp>
      <p:grpSp>
        <p:nvGrpSpPr>
          <p:cNvPr id="433" name="Group 432">
            <a:extLst>
              <a:ext uri="{FF2B5EF4-FFF2-40B4-BE49-F238E27FC236}">
                <a16:creationId xmlns:a16="http://schemas.microsoft.com/office/drawing/2014/main" id="{DE471E13-6104-4637-8A8F-B545529B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434" name="Rectangle 5">
              <a:extLst>
                <a:ext uri="{FF2B5EF4-FFF2-40B4-BE49-F238E27FC236}">
                  <a16:creationId xmlns:a16="http://schemas.microsoft.com/office/drawing/2014/main" id="{802F412D-6781-427D-AB79-09FD610CC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35" name="Freeform 6">
              <a:extLst>
                <a:ext uri="{FF2B5EF4-FFF2-40B4-BE49-F238E27FC236}">
                  <a16:creationId xmlns:a16="http://schemas.microsoft.com/office/drawing/2014/main" id="{8471B962-D824-43CE-B5DD-704B305B2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6" name="Freeform 7">
              <a:extLst>
                <a:ext uri="{FF2B5EF4-FFF2-40B4-BE49-F238E27FC236}">
                  <a16:creationId xmlns:a16="http://schemas.microsoft.com/office/drawing/2014/main" id="{ED60EBD3-FA75-460B-AFBD-3F234A0CA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7" name="Rectangle 8">
              <a:extLst>
                <a:ext uri="{FF2B5EF4-FFF2-40B4-BE49-F238E27FC236}">
                  <a16:creationId xmlns:a16="http://schemas.microsoft.com/office/drawing/2014/main" id="{D0791244-FBF2-49D9-BDBC-E2E58C86B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38" name="Freeform 9">
              <a:extLst>
                <a:ext uri="{FF2B5EF4-FFF2-40B4-BE49-F238E27FC236}">
                  <a16:creationId xmlns:a16="http://schemas.microsoft.com/office/drawing/2014/main" id="{FEE4C4B1-195C-40F5-A78F-2EB7ED6E6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9" name="Freeform 10">
              <a:extLst>
                <a:ext uri="{FF2B5EF4-FFF2-40B4-BE49-F238E27FC236}">
                  <a16:creationId xmlns:a16="http://schemas.microsoft.com/office/drawing/2014/main" id="{22766AF8-3850-41E4-80D0-321D9A13D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0" name="Freeform 11">
              <a:extLst>
                <a:ext uri="{FF2B5EF4-FFF2-40B4-BE49-F238E27FC236}">
                  <a16:creationId xmlns:a16="http://schemas.microsoft.com/office/drawing/2014/main" id="{8834F8EE-AB04-42FE-AE7B-3E9C6ACA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1" name="Freeform 12">
              <a:extLst>
                <a:ext uri="{FF2B5EF4-FFF2-40B4-BE49-F238E27FC236}">
                  <a16:creationId xmlns:a16="http://schemas.microsoft.com/office/drawing/2014/main" id="{C86BB534-4617-4275-908E-357CF2246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2" name="Freeform 13">
              <a:extLst>
                <a:ext uri="{FF2B5EF4-FFF2-40B4-BE49-F238E27FC236}">
                  <a16:creationId xmlns:a16="http://schemas.microsoft.com/office/drawing/2014/main" id="{B6DEB58B-8D28-4BE9-9CA9-F4B3A083B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3" name="Freeform 14">
              <a:extLst>
                <a:ext uri="{FF2B5EF4-FFF2-40B4-BE49-F238E27FC236}">
                  <a16:creationId xmlns:a16="http://schemas.microsoft.com/office/drawing/2014/main" id="{25A772BC-4720-4EC2-AD61-A7B74E915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4" name="Freeform 15">
              <a:extLst>
                <a:ext uri="{FF2B5EF4-FFF2-40B4-BE49-F238E27FC236}">
                  <a16:creationId xmlns:a16="http://schemas.microsoft.com/office/drawing/2014/main" id="{60D6B27E-FAC5-4267-80A9-DE4D2E02B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5" name="Freeform 16">
              <a:extLst>
                <a:ext uri="{FF2B5EF4-FFF2-40B4-BE49-F238E27FC236}">
                  <a16:creationId xmlns:a16="http://schemas.microsoft.com/office/drawing/2014/main" id="{1F39FA83-D8C8-4CE3-9C62-10375FD04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6" name="Freeform 17">
              <a:extLst>
                <a:ext uri="{FF2B5EF4-FFF2-40B4-BE49-F238E27FC236}">
                  <a16:creationId xmlns:a16="http://schemas.microsoft.com/office/drawing/2014/main" id="{E09B4CF3-A51F-4787-81FE-F5C79BA42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7" name="Freeform 18">
              <a:extLst>
                <a:ext uri="{FF2B5EF4-FFF2-40B4-BE49-F238E27FC236}">
                  <a16:creationId xmlns:a16="http://schemas.microsoft.com/office/drawing/2014/main" id="{6695CB35-74E4-43C0-89F5-9FDA59B3A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8" name="Freeform 19">
              <a:extLst>
                <a:ext uri="{FF2B5EF4-FFF2-40B4-BE49-F238E27FC236}">
                  <a16:creationId xmlns:a16="http://schemas.microsoft.com/office/drawing/2014/main" id="{945450CE-FB13-4C46-825F-5BB191703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9" name="Freeform 20">
              <a:extLst>
                <a:ext uri="{FF2B5EF4-FFF2-40B4-BE49-F238E27FC236}">
                  <a16:creationId xmlns:a16="http://schemas.microsoft.com/office/drawing/2014/main" id="{E80AA0B2-7FE7-4B75-AC25-E0F6C0FE4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0" name="Freeform 21">
              <a:extLst>
                <a:ext uri="{FF2B5EF4-FFF2-40B4-BE49-F238E27FC236}">
                  <a16:creationId xmlns:a16="http://schemas.microsoft.com/office/drawing/2014/main" id="{2E81F7C1-AD8F-41A0-91A8-E05F66CB0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1" name="Freeform 22">
              <a:extLst>
                <a:ext uri="{FF2B5EF4-FFF2-40B4-BE49-F238E27FC236}">
                  <a16:creationId xmlns:a16="http://schemas.microsoft.com/office/drawing/2014/main" id="{F4E8A538-9FFA-4C76-BCE2-D54F56A11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2" name="Freeform 23">
              <a:extLst>
                <a:ext uri="{FF2B5EF4-FFF2-40B4-BE49-F238E27FC236}">
                  <a16:creationId xmlns:a16="http://schemas.microsoft.com/office/drawing/2014/main" id="{3C412824-3CBA-4E74-B2FD-936EA70486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3" name="Freeform 24">
              <a:extLst>
                <a:ext uri="{FF2B5EF4-FFF2-40B4-BE49-F238E27FC236}">
                  <a16:creationId xmlns:a16="http://schemas.microsoft.com/office/drawing/2014/main" id="{E28DC1F0-74FF-4D97-BD4D-FD42DE4AC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4" name="Freeform 25">
              <a:extLst>
                <a:ext uri="{FF2B5EF4-FFF2-40B4-BE49-F238E27FC236}">
                  <a16:creationId xmlns:a16="http://schemas.microsoft.com/office/drawing/2014/main" id="{77CEC4FA-6FD3-4ABF-BF98-94E7947A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5" name="Freeform 26">
              <a:extLst>
                <a:ext uri="{FF2B5EF4-FFF2-40B4-BE49-F238E27FC236}">
                  <a16:creationId xmlns:a16="http://schemas.microsoft.com/office/drawing/2014/main" id="{D4E61DA7-BFA9-48AF-BD6F-EBB15C235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6" name="Freeform 27">
              <a:extLst>
                <a:ext uri="{FF2B5EF4-FFF2-40B4-BE49-F238E27FC236}">
                  <a16:creationId xmlns:a16="http://schemas.microsoft.com/office/drawing/2014/main" id="{57164D6A-1DD9-43AE-878F-A413DC26FB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7" name="Freeform 28">
              <a:extLst>
                <a:ext uri="{FF2B5EF4-FFF2-40B4-BE49-F238E27FC236}">
                  <a16:creationId xmlns:a16="http://schemas.microsoft.com/office/drawing/2014/main" id="{4949EBA6-53D9-4F2D-91DB-EA7AE260F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8" name="Freeform 29">
              <a:extLst>
                <a:ext uri="{FF2B5EF4-FFF2-40B4-BE49-F238E27FC236}">
                  <a16:creationId xmlns:a16="http://schemas.microsoft.com/office/drawing/2014/main" id="{0AFEA5FA-F759-441C-A0BC-7EDC79A6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9" name="Freeform 30">
              <a:extLst>
                <a:ext uri="{FF2B5EF4-FFF2-40B4-BE49-F238E27FC236}">
                  <a16:creationId xmlns:a16="http://schemas.microsoft.com/office/drawing/2014/main" id="{5B913AE0-5DC8-4244-8C26-ED97F834E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0" name="Freeform 31">
              <a:extLst>
                <a:ext uri="{FF2B5EF4-FFF2-40B4-BE49-F238E27FC236}">
                  <a16:creationId xmlns:a16="http://schemas.microsoft.com/office/drawing/2014/main" id="{A87DB58A-25D2-46F1-85E3-06F964D01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1" name="Freeform 32">
              <a:extLst>
                <a:ext uri="{FF2B5EF4-FFF2-40B4-BE49-F238E27FC236}">
                  <a16:creationId xmlns:a16="http://schemas.microsoft.com/office/drawing/2014/main" id="{E7AE8209-F3E7-4ACA-98D0-90B282A14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2" name="Rectangle 33">
              <a:extLst>
                <a:ext uri="{FF2B5EF4-FFF2-40B4-BE49-F238E27FC236}">
                  <a16:creationId xmlns:a16="http://schemas.microsoft.com/office/drawing/2014/main" id="{1CED7927-A7C7-444A-A8F3-6348852AE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63" name="Freeform 34">
              <a:extLst>
                <a:ext uri="{FF2B5EF4-FFF2-40B4-BE49-F238E27FC236}">
                  <a16:creationId xmlns:a16="http://schemas.microsoft.com/office/drawing/2014/main" id="{08BEDF90-F9A6-4DE4-94B6-43E416039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4" name="Freeform 35">
              <a:extLst>
                <a:ext uri="{FF2B5EF4-FFF2-40B4-BE49-F238E27FC236}">
                  <a16:creationId xmlns:a16="http://schemas.microsoft.com/office/drawing/2014/main" id="{36540D5F-1C77-438A-BF12-56455C472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5" name="Freeform 36">
              <a:extLst>
                <a:ext uri="{FF2B5EF4-FFF2-40B4-BE49-F238E27FC236}">
                  <a16:creationId xmlns:a16="http://schemas.microsoft.com/office/drawing/2014/main" id="{52FC779A-BC55-40AC-8FFD-E014F8C05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6" name="Freeform 37">
              <a:extLst>
                <a:ext uri="{FF2B5EF4-FFF2-40B4-BE49-F238E27FC236}">
                  <a16:creationId xmlns:a16="http://schemas.microsoft.com/office/drawing/2014/main" id="{63E42DE5-DC0E-4043-8A35-20C53074A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7" name="Freeform 38">
              <a:extLst>
                <a:ext uri="{FF2B5EF4-FFF2-40B4-BE49-F238E27FC236}">
                  <a16:creationId xmlns:a16="http://schemas.microsoft.com/office/drawing/2014/main" id="{41581FA6-993A-4899-ADF1-0A83A623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8" name="Freeform 39">
              <a:extLst>
                <a:ext uri="{FF2B5EF4-FFF2-40B4-BE49-F238E27FC236}">
                  <a16:creationId xmlns:a16="http://schemas.microsoft.com/office/drawing/2014/main" id="{33C4FDB9-01D2-4CB0-BFED-216CAC7EB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9" name="Freeform 40">
              <a:extLst>
                <a:ext uri="{FF2B5EF4-FFF2-40B4-BE49-F238E27FC236}">
                  <a16:creationId xmlns:a16="http://schemas.microsoft.com/office/drawing/2014/main" id="{34E715AB-2B68-41C4-A61F-02C413F24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0" name="Freeform 41">
              <a:extLst>
                <a:ext uri="{FF2B5EF4-FFF2-40B4-BE49-F238E27FC236}">
                  <a16:creationId xmlns:a16="http://schemas.microsoft.com/office/drawing/2014/main" id="{D3861C35-D060-408D-9871-4DA2D0547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1" name="Freeform 42">
              <a:extLst>
                <a:ext uri="{FF2B5EF4-FFF2-40B4-BE49-F238E27FC236}">
                  <a16:creationId xmlns:a16="http://schemas.microsoft.com/office/drawing/2014/main" id="{B4F4F38F-33FE-48A0-986D-FB771F18B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2" name="Freeform 43">
              <a:extLst>
                <a:ext uri="{FF2B5EF4-FFF2-40B4-BE49-F238E27FC236}">
                  <a16:creationId xmlns:a16="http://schemas.microsoft.com/office/drawing/2014/main" id="{50FCFC8E-2DC3-4F27-9E02-196830E78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3" name="Freeform 44">
              <a:extLst>
                <a:ext uri="{FF2B5EF4-FFF2-40B4-BE49-F238E27FC236}">
                  <a16:creationId xmlns:a16="http://schemas.microsoft.com/office/drawing/2014/main" id="{3A6EE414-1500-4144-B453-BA950E510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4" name="Rectangle 45">
              <a:extLst>
                <a:ext uri="{FF2B5EF4-FFF2-40B4-BE49-F238E27FC236}">
                  <a16:creationId xmlns:a16="http://schemas.microsoft.com/office/drawing/2014/main" id="{0C1A9D8A-5515-4C84-AE17-A6D51243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5" name="Freeform 46">
              <a:extLst>
                <a:ext uri="{FF2B5EF4-FFF2-40B4-BE49-F238E27FC236}">
                  <a16:creationId xmlns:a16="http://schemas.microsoft.com/office/drawing/2014/main" id="{E8E7C8C7-FE85-4C8F-960C-3748511E0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6" name="Freeform 47">
              <a:extLst>
                <a:ext uri="{FF2B5EF4-FFF2-40B4-BE49-F238E27FC236}">
                  <a16:creationId xmlns:a16="http://schemas.microsoft.com/office/drawing/2014/main" id="{33DF2ED7-F601-4A9F-AA50-822ED85D5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7" name="Freeform 48">
              <a:extLst>
                <a:ext uri="{FF2B5EF4-FFF2-40B4-BE49-F238E27FC236}">
                  <a16:creationId xmlns:a16="http://schemas.microsoft.com/office/drawing/2014/main" id="{FEDB3A05-6FDD-4E87-B800-8F9975244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8" name="Freeform 49">
              <a:extLst>
                <a:ext uri="{FF2B5EF4-FFF2-40B4-BE49-F238E27FC236}">
                  <a16:creationId xmlns:a16="http://schemas.microsoft.com/office/drawing/2014/main" id="{AD6225C0-E391-49D5-9A7B-57C5ED60E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9" name="Freeform 50">
              <a:extLst>
                <a:ext uri="{FF2B5EF4-FFF2-40B4-BE49-F238E27FC236}">
                  <a16:creationId xmlns:a16="http://schemas.microsoft.com/office/drawing/2014/main" id="{B814B458-45E5-451C-9CBD-027E3776A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0" name="Freeform 51">
              <a:extLst>
                <a:ext uri="{FF2B5EF4-FFF2-40B4-BE49-F238E27FC236}">
                  <a16:creationId xmlns:a16="http://schemas.microsoft.com/office/drawing/2014/main" id="{59167140-9A0D-4FE7-8E37-2CD613011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1" name="Freeform 52">
              <a:extLst>
                <a:ext uri="{FF2B5EF4-FFF2-40B4-BE49-F238E27FC236}">
                  <a16:creationId xmlns:a16="http://schemas.microsoft.com/office/drawing/2014/main" id="{2D38B213-991B-495D-8886-04CAD44C7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2" name="Freeform 53">
              <a:extLst>
                <a:ext uri="{FF2B5EF4-FFF2-40B4-BE49-F238E27FC236}">
                  <a16:creationId xmlns:a16="http://schemas.microsoft.com/office/drawing/2014/main" id="{67C1C3DA-3972-4D98-9D9E-390461B28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3" name="Freeform 54">
              <a:extLst>
                <a:ext uri="{FF2B5EF4-FFF2-40B4-BE49-F238E27FC236}">
                  <a16:creationId xmlns:a16="http://schemas.microsoft.com/office/drawing/2014/main" id="{972F8941-61DB-48E1-B9C1-E73247056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4" name="Freeform 55">
              <a:extLst>
                <a:ext uri="{FF2B5EF4-FFF2-40B4-BE49-F238E27FC236}">
                  <a16:creationId xmlns:a16="http://schemas.microsoft.com/office/drawing/2014/main" id="{857B495F-5C9B-435F-8D39-45CC57471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5" name="Freeform 56">
              <a:extLst>
                <a:ext uri="{FF2B5EF4-FFF2-40B4-BE49-F238E27FC236}">
                  <a16:creationId xmlns:a16="http://schemas.microsoft.com/office/drawing/2014/main" id="{B607428B-B7C9-4017-84F8-19C9B2134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6" name="Freeform 57">
              <a:extLst>
                <a:ext uri="{FF2B5EF4-FFF2-40B4-BE49-F238E27FC236}">
                  <a16:creationId xmlns:a16="http://schemas.microsoft.com/office/drawing/2014/main" id="{A20C5139-2108-4F5E-B892-64F1D8605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7" name="Freeform 58">
              <a:extLst>
                <a:ext uri="{FF2B5EF4-FFF2-40B4-BE49-F238E27FC236}">
                  <a16:creationId xmlns:a16="http://schemas.microsoft.com/office/drawing/2014/main" id="{C2A51623-F2F3-4584-93F5-598E56A5F4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B2DC397-E414-47B2-A83D-0B96F2A6C798}"/>
              </a:ext>
            </a:extLst>
          </p:cNvPr>
          <p:cNvSpPr txBox="1"/>
          <p:nvPr/>
        </p:nvSpPr>
        <p:spPr>
          <a:xfrm>
            <a:off x="2024062" y="1051749"/>
            <a:ext cx="9148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/>
              <a:t>E’ la disciplina che ha lo scopo di identificare univocamente un soggetto date caratteristiche fisiologiche o comportamentali tipiche dell’essere umano.</a:t>
            </a:r>
            <a:endParaRPr lang="it-IT" sz="2400" dirty="0"/>
          </a:p>
        </p:txBody>
      </p:sp>
      <p:pic>
        <p:nvPicPr>
          <p:cNvPr id="489" name="Immagine 488">
            <a:extLst>
              <a:ext uri="{FF2B5EF4-FFF2-40B4-BE49-F238E27FC236}">
                <a16:creationId xmlns:a16="http://schemas.microsoft.com/office/drawing/2014/main" id="{6FC4EB11-CF47-4978-A052-40C3776C18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56" y="2336919"/>
            <a:ext cx="7114699" cy="35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88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71486938-8638-451C-A0AE-B6EC3D18295A}"/>
              </a:ext>
            </a:extLst>
          </p:cNvPr>
          <p:cNvSpPr/>
          <p:nvPr/>
        </p:nvSpPr>
        <p:spPr>
          <a:xfrm>
            <a:off x="5366704" y="545432"/>
            <a:ext cx="6830900" cy="52136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09E4B96-6919-49C8-9C75-37FF67786243}"/>
              </a:ext>
            </a:extLst>
          </p:cNvPr>
          <p:cNvSpPr/>
          <p:nvPr/>
        </p:nvSpPr>
        <p:spPr>
          <a:xfrm>
            <a:off x="52054" y="91567"/>
            <a:ext cx="5309046" cy="675243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31EDD9F-BD37-4388-9A70-E30DC6C01E11}"/>
              </a:ext>
            </a:extLst>
          </p:cNvPr>
          <p:cNvSpPr txBox="1"/>
          <p:nvPr/>
        </p:nvSpPr>
        <p:spPr>
          <a:xfrm>
            <a:off x="6478226" y="729552"/>
            <a:ext cx="529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Grafico FAR,FRR con matrice delle distanze di Euclide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F374B3D-B3CB-4E14-A55A-43960E1F9B23}"/>
              </a:ext>
            </a:extLst>
          </p:cNvPr>
          <p:cNvSpPr txBox="1"/>
          <p:nvPr/>
        </p:nvSpPr>
        <p:spPr>
          <a:xfrm>
            <a:off x="52054" y="37530"/>
            <a:ext cx="5832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Grafico FAR,FRR con matrice delle distanze di </a:t>
            </a:r>
            <a:r>
              <a:rPr lang="it-IT" dirty="0" err="1">
                <a:solidFill>
                  <a:schemeClr val="bg1"/>
                </a:solidFill>
              </a:rPr>
              <a:t>Chebichev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98BB93E-58C4-4558-9F75-431F87FF43EF}"/>
              </a:ext>
            </a:extLst>
          </p:cNvPr>
          <p:cNvSpPr txBox="1"/>
          <p:nvPr/>
        </p:nvSpPr>
        <p:spPr>
          <a:xfrm>
            <a:off x="157036" y="3463114"/>
            <a:ext cx="552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Grafico FAR,FRR con matrice delle distanze del Coseno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B9CDCE49-909A-4875-82B9-FAEDA39F05D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04" y="460899"/>
            <a:ext cx="5039995" cy="285623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36BFC2A6-B75A-43D0-9233-9339507C64E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112" y="1349523"/>
            <a:ext cx="5965059" cy="3315783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7F405535-9649-420E-B62F-AC88EEA6F6F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79" y="3877194"/>
            <a:ext cx="5039995" cy="282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25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71486938-8638-451C-A0AE-B6EC3D18295A}"/>
              </a:ext>
            </a:extLst>
          </p:cNvPr>
          <p:cNvSpPr/>
          <p:nvPr/>
        </p:nvSpPr>
        <p:spPr>
          <a:xfrm>
            <a:off x="5366704" y="545432"/>
            <a:ext cx="6830900" cy="52136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09E4B96-6919-49C8-9C75-37FF67786243}"/>
              </a:ext>
            </a:extLst>
          </p:cNvPr>
          <p:cNvSpPr/>
          <p:nvPr/>
        </p:nvSpPr>
        <p:spPr>
          <a:xfrm>
            <a:off x="52054" y="91567"/>
            <a:ext cx="5309046" cy="675243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31EDD9F-BD37-4388-9A70-E30DC6C01E11}"/>
              </a:ext>
            </a:extLst>
          </p:cNvPr>
          <p:cNvSpPr txBox="1"/>
          <p:nvPr/>
        </p:nvSpPr>
        <p:spPr>
          <a:xfrm>
            <a:off x="6618185" y="613512"/>
            <a:ext cx="5045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Grafico ROC con matrice delle distanze del Coseno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F374B3D-B3CB-4E14-A55A-43960E1F9B23}"/>
              </a:ext>
            </a:extLst>
          </p:cNvPr>
          <p:cNvSpPr txBox="1"/>
          <p:nvPr/>
        </p:nvSpPr>
        <p:spPr>
          <a:xfrm>
            <a:off x="204291" y="82444"/>
            <a:ext cx="5384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Grafico ROC con matrice delle distanze di </a:t>
            </a:r>
            <a:r>
              <a:rPr lang="it-IT" dirty="0" err="1">
                <a:solidFill>
                  <a:schemeClr val="bg1"/>
                </a:solidFill>
              </a:rPr>
              <a:t>Chebichev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98BB93E-58C4-4558-9F75-431F87FF43EF}"/>
              </a:ext>
            </a:extLst>
          </p:cNvPr>
          <p:cNvSpPr txBox="1"/>
          <p:nvPr/>
        </p:nvSpPr>
        <p:spPr>
          <a:xfrm>
            <a:off x="307647" y="3467783"/>
            <a:ext cx="5134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Grafico ROC con matrice delle distanze del Coseno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6173067B-6963-41C8-95D4-7F1064F2EE2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3" y="540438"/>
            <a:ext cx="5039995" cy="282956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43542D92-5060-4849-81D4-079479474AC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2" y="3848471"/>
            <a:ext cx="5039995" cy="282956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BDCBC60A-5454-4808-8BFA-22DFFC22DFF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898" y="1098884"/>
            <a:ext cx="6469380" cy="356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36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6CC06B-5608-4E35-BD95-25C735C25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369" y="-149126"/>
            <a:ext cx="2719387" cy="1478570"/>
          </a:xfrm>
        </p:spPr>
        <p:txBody>
          <a:bodyPr/>
          <a:lstStyle/>
          <a:p>
            <a:r>
              <a:rPr lang="it-IT" dirty="0"/>
              <a:t>RISULTATI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8937B68-BCDA-4B48-A021-FF7D548D9C5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311" y="1145116"/>
            <a:ext cx="4495800" cy="544830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D47876A9-D377-49EA-8A92-D6FD726D20FD}"/>
              </a:ext>
            </a:extLst>
          </p:cNvPr>
          <p:cNvSpPr/>
          <p:nvPr/>
        </p:nvSpPr>
        <p:spPr>
          <a:xfrm>
            <a:off x="6096000" y="100627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ea typeface="SimSun" panose="02010600030101010101" pitchFamily="2" charset="-122"/>
              </a:rPr>
              <a:t>Riscontrata una differenza sostanziale di stabilità per livelli di tolleranza dell’ errore crescenti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3401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939C876-330A-4C26-A592-2C46971FE1C8}"/>
              </a:ext>
            </a:extLst>
          </p:cNvPr>
          <p:cNvSpPr txBox="1"/>
          <p:nvPr/>
        </p:nvSpPr>
        <p:spPr>
          <a:xfrm>
            <a:off x="4786313" y="-182111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cap="all" dirty="0">
                <a:latin typeface="+mj-lt"/>
                <a:ea typeface="+mj-ea"/>
                <a:cs typeface="+mj-cs"/>
              </a:rPr>
              <a:t>BIOMETRIA</a:t>
            </a:r>
          </a:p>
        </p:txBody>
      </p:sp>
      <p:graphicFrame>
        <p:nvGraphicFramePr>
          <p:cNvPr id="57" name="Segnaposto contenuto 2">
            <a:extLst>
              <a:ext uri="{FF2B5EF4-FFF2-40B4-BE49-F238E27FC236}">
                <a16:creationId xmlns:a16="http://schemas.microsoft.com/office/drawing/2014/main" id="{F2234691-7B67-4678-BC63-F42D459EB4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253095"/>
              </p:ext>
            </p:extLst>
          </p:nvPr>
        </p:nvGraphicFramePr>
        <p:xfrm>
          <a:off x="1141413" y="2418820"/>
          <a:ext cx="9906000" cy="314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9B9F3FAD-DFDD-4167-9A38-4C07A973DE58}"/>
              </a:ext>
            </a:extLst>
          </p:cNvPr>
          <p:cNvSpPr txBox="1"/>
          <p:nvPr/>
        </p:nvSpPr>
        <p:spPr>
          <a:xfrm>
            <a:off x="2641600" y="1130300"/>
            <a:ext cx="7759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Lo studioso </a:t>
            </a:r>
            <a:r>
              <a:rPr lang="it-IT" sz="2400" dirty="0" err="1"/>
              <a:t>Jain</a:t>
            </a:r>
            <a:r>
              <a:rPr lang="it-IT" sz="2400" dirty="0"/>
              <a:t> nel 1999 identificò sette fattori necessari per valutare l’idoneità di un tratto biometrico</a:t>
            </a:r>
            <a:r>
              <a:rPr lang="it-IT" dirty="0"/>
              <a:t>.</a:t>
            </a:r>
            <a:endParaRPr lang="en-US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3244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1375F2-60B1-44ED-B60A-019C4BD5A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485B3F6-654D-4842-A2DE-677D12FED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BF4365F4-C63C-4FC2-907B-1F7D414B9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B0538225-01AB-41C4-9A02-FE1BD81D6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66942F07-D7CC-49EB-BF73-8B94D5F4F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4D3CACE0-3AC7-4A9F-9A3F-1694ACCD4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19063B47-FBFB-4EA1-A3FB-BECE005F4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B856863B-C809-4C31-94D0-659A91851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298CB3D7-7373-4AC6-9E2C-4AFDDE280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7DE09F1B-2326-4ED3-B63B-A30815DDE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2498F244-3CE6-4D90-B5CF-5189DB17D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Rectangle 41">
              <a:extLst>
                <a:ext uri="{FF2B5EF4-FFF2-40B4-BE49-F238E27FC236}">
                  <a16:creationId xmlns:a16="http://schemas.microsoft.com/office/drawing/2014/main" id="{9A30DD13-FA10-4B9F-8B4D-97B7287B8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81FAA25F-A3B1-4758-9098-3A6F05599020}"/>
              </a:ext>
            </a:extLst>
          </p:cNvPr>
          <p:cNvSpPr/>
          <p:nvPr/>
        </p:nvSpPr>
        <p:spPr>
          <a:xfrm>
            <a:off x="850901" y="935038"/>
            <a:ext cx="7026273" cy="48291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6" name="Segnaposto contenuto 3">
            <a:extLst>
              <a:ext uri="{FF2B5EF4-FFF2-40B4-BE49-F238E27FC236}">
                <a16:creationId xmlns:a16="http://schemas.microsoft.com/office/drawing/2014/main" id="{BE9D2327-DD78-42C4-B6C4-B1FB9D28DFE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6977" y="1301012"/>
            <a:ext cx="6420157" cy="4147289"/>
          </a:xfrm>
          <a:prstGeom prst="rect">
            <a:avLst/>
          </a:prstGeom>
          <a:noFill/>
        </p:spPr>
      </p:pic>
      <p:sp>
        <p:nvSpPr>
          <p:cNvPr id="57" name="Titolo 1">
            <a:extLst>
              <a:ext uri="{FF2B5EF4-FFF2-40B4-BE49-F238E27FC236}">
                <a16:creationId xmlns:a16="http://schemas.microsoft.com/office/drawing/2014/main" id="{B5E65021-EA60-4540-9E0D-A388B1472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369" y="337532"/>
            <a:ext cx="3766231" cy="1488094"/>
          </a:xfrm>
        </p:spPr>
        <p:txBody>
          <a:bodyPr anchor="b"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SISTEMA BIOMETRICO</a:t>
            </a:r>
          </a:p>
        </p:txBody>
      </p:sp>
      <p:sp>
        <p:nvSpPr>
          <p:cNvPr id="58" name="Content Placeholder 8">
            <a:extLst>
              <a:ext uri="{FF2B5EF4-FFF2-40B4-BE49-F238E27FC236}">
                <a16:creationId xmlns:a16="http://schemas.microsoft.com/office/drawing/2014/main" id="{035DA20D-E687-41D9-BF7A-070E522CA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0596" y="2090737"/>
            <a:ext cx="3281004" cy="3541714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FASE ENROLLMENT : Registrazione dato biometrico in un archivio dati.</a:t>
            </a:r>
          </a:p>
          <a:p>
            <a:r>
              <a:rPr lang="en-US" sz="1800" dirty="0">
                <a:solidFill>
                  <a:srgbClr val="FFFFFF"/>
                </a:solidFill>
              </a:rPr>
              <a:t>FASE VERIFICA :</a:t>
            </a:r>
            <a:br>
              <a:rPr lang="en-US" sz="1800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rgbClr val="FFFFFF"/>
                </a:solidFill>
              </a:rPr>
              <a:t> Confronto dato biometrico acquisito con il corrispettivo presente nell’archivio.</a:t>
            </a:r>
          </a:p>
        </p:txBody>
      </p:sp>
    </p:spTree>
    <p:extLst>
      <p:ext uri="{BB962C8B-B14F-4D97-AF65-F5344CB8AC3E}">
        <p14:creationId xmlns:p14="http://schemas.microsoft.com/office/powerpoint/2010/main" val="1567336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1375F2-60B1-44ED-B60A-019C4BD5A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485B3F6-654D-4842-A2DE-677D12FED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BF4365F4-C63C-4FC2-907B-1F7D414B9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B0538225-01AB-41C4-9A02-FE1BD81D6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66942F07-D7CC-49EB-BF73-8B94D5F4F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4D3CACE0-3AC7-4A9F-9A3F-1694ACCD4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19063B47-FBFB-4EA1-A3FB-BECE005F4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B856863B-C809-4C31-94D0-659A91851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298CB3D7-7373-4AC6-9E2C-4AFDDE280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7DE09F1B-2326-4ED3-B63B-A30815DDE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2498F244-3CE6-4D90-B5CF-5189DB17D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Rectangle 41">
              <a:extLst>
                <a:ext uri="{FF2B5EF4-FFF2-40B4-BE49-F238E27FC236}">
                  <a16:creationId xmlns:a16="http://schemas.microsoft.com/office/drawing/2014/main" id="{9A30DD13-FA10-4B9F-8B4D-97B7287B8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5412F66-A8EA-47B5-8ADE-AB8A2648F482}"/>
              </a:ext>
            </a:extLst>
          </p:cNvPr>
          <p:cNvSpPr txBox="1"/>
          <p:nvPr/>
        </p:nvSpPr>
        <p:spPr>
          <a:xfrm>
            <a:off x="3854449" y="105312"/>
            <a:ext cx="4813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SISTEMA BIOMETRICO BASATO SULL’IRIDE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2983D05E-87CB-4523-B174-C851ECFE2969}"/>
              </a:ext>
            </a:extLst>
          </p:cNvPr>
          <p:cNvSpPr/>
          <p:nvPr/>
        </p:nvSpPr>
        <p:spPr>
          <a:xfrm>
            <a:off x="1173163" y="3606407"/>
            <a:ext cx="10277474" cy="239658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0" name="Immagine 49">
            <a:extLst>
              <a:ext uri="{FF2B5EF4-FFF2-40B4-BE49-F238E27FC236}">
                <a16:creationId xmlns:a16="http://schemas.microsoft.com/office/drawing/2014/main" id="{617FDAAF-B7F5-4549-97F2-3FE68008CE2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3911997"/>
            <a:ext cx="8841289" cy="19105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F13666AA-BA42-449D-A7D5-AECE04378D5C}"/>
              </a:ext>
            </a:extLst>
          </p:cNvPr>
          <p:cNvSpPr/>
          <p:nvPr/>
        </p:nvSpPr>
        <p:spPr>
          <a:xfrm>
            <a:off x="3117849" y="1419226"/>
            <a:ext cx="62023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ea typeface="Times New Roman" panose="02020603050405020304" pitchFamily="18" charset="0"/>
              </a:rPr>
              <a:t>Un primo sistema biometrico basato sull’iride è stato realizzato dallo stesso John </a:t>
            </a:r>
            <a:r>
              <a:rPr lang="it-IT" sz="2000" dirty="0" err="1">
                <a:ea typeface="Times New Roman" panose="02020603050405020304" pitchFamily="18" charset="0"/>
              </a:rPr>
              <a:t>Dougman</a:t>
            </a:r>
            <a:r>
              <a:rPr lang="it-IT" sz="2000" dirty="0">
                <a:ea typeface="Times New Roman" panose="02020603050405020304" pitchFamily="18" charset="0"/>
              </a:rPr>
              <a:t> nel 1993. Tale sistema consisteva nell’acquisire, con un sensore ad infrarossi, le immagini dell’iride sul quale venivo effettuati tecniche di estrapolazione delle informazioni utili ai fini dell’autenticazione.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442531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1375F2-60B1-44ED-B60A-019C4BD5A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56103953-D9EB-452F-BE71-DE36F52D6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355" y="2483037"/>
            <a:ext cx="3738544" cy="1478570"/>
          </a:xfrm>
        </p:spPr>
        <p:txBody>
          <a:bodyPr>
            <a:normAutofit/>
          </a:bodyPr>
          <a:lstStyle/>
          <a:p>
            <a:r>
              <a:rPr lang="it-IT" sz="2800" dirty="0"/>
              <a:t>  PREPROCESSING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485B3F6-654D-4842-A2DE-677D12FED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BF4365F4-C63C-4FC2-907B-1F7D414B9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B0538225-01AB-41C4-9A02-FE1BD81D6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66942F07-D7CC-49EB-BF73-8B94D5F4F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4D3CACE0-3AC7-4A9F-9A3F-1694ACCD4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19063B47-FBFB-4EA1-A3FB-BECE005F4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B856863B-C809-4C31-94D0-659A91851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298CB3D7-7373-4AC6-9E2C-4AFDDE280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7DE09F1B-2326-4ED3-B63B-A30815DDE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2498F244-3CE6-4D90-B5CF-5189DB17D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Rectangle 41">
              <a:extLst>
                <a:ext uri="{FF2B5EF4-FFF2-40B4-BE49-F238E27FC236}">
                  <a16:creationId xmlns:a16="http://schemas.microsoft.com/office/drawing/2014/main" id="{9A30DD13-FA10-4B9F-8B4D-97B7287B8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pic>
        <p:nvPicPr>
          <p:cNvPr id="5" name="Immagine 4">
            <a:extLst>
              <a:ext uri="{FF2B5EF4-FFF2-40B4-BE49-F238E27FC236}">
                <a16:creationId xmlns:a16="http://schemas.microsoft.com/office/drawing/2014/main" id="{F1F0F78D-C8CC-448D-BEFA-23FAAF794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124" y="2545744"/>
            <a:ext cx="7055367" cy="172243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ECB2929-C5FC-45F0-ABBF-57DFA86D6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433" y="431440"/>
            <a:ext cx="7074417" cy="174502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04C253F-A9FB-45AC-91C1-D002443DA885}"/>
              </a:ext>
            </a:extLst>
          </p:cNvPr>
          <p:cNvSpPr txBox="1"/>
          <p:nvPr/>
        </p:nvSpPr>
        <p:spPr>
          <a:xfrm>
            <a:off x="1156779" y="856051"/>
            <a:ext cx="3738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ACQUISIZIONE </a:t>
            </a:r>
          </a:p>
          <a:p>
            <a:r>
              <a:rPr lang="it-IT" sz="2800" dirty="0"/>
              <a:t>IMMAGINE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5A29A1D-4A58-459A-ABE4-9F3DE2F988A2}"/>
              </a:ext>
            </a:extLst>
          </p:cNvPr>
          <p:cNvSpPr txBox="1"/>
          <p:nvPr/>
        </p:nvSpPr>
        <p:spPr>
          <a:xfrm>
            <a:off x="1187877" y="4988699"/>
            <a:ext cx="28715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ESTRAZIONE CARATTERISTICHE</a:t>
            </a:r>
          </a:p>
        </p:txBody>
      </p:sp>
      <p:pic>
        <p:nvPicPr>
          <p:cNvPr id="52" name="Immagine 51">
            <a:extLst>
              <a:ext uri="{FF2B5EF4-FFF2-40B4-BE49-F238E27FC236}">
                <a16:creationId xmlns:a16="http://schemas.microsoft.com/office/drawing/2014/main" id="{3E608A5D-E852-4CD7-8CFE-35C4BADCA3D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111" y="5127585"/>
            <a:ext cx="5827394" cy="619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6344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CC10901-0FB8-43DF-B9D0-E85B4ACEF789}"/>
              </a:ext>
            </a:extLst>
          </p:cNvPr>
          <p:cNvSpPr txBox="1"/>
          <p:nvPr/>
        </p:nvSpPr>
        <p:spPr>
          <a:xfrm>
            <a:off x="6955971" y="780061"/>
            <a:ext cx="5962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BIO-CRYPTO SYSTEM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F6A76EF-D1EF-4FD3-8E3A-DE626AE1A474}"/>
              </a:ext>
            </a:extLst>
          </p:cNvPr>
          <p:cNvSpPr txBox="1"/>
          <p:nvPr/>
        </p:nvSpPr>
        <p:spPr>
          <a:xfrm>
            <a:off x="1133670" y="1594036"/>
            <a:ext cx="4525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Sistemi tradizionali di sicurezza con password: Mancanza di connessione tra l’utente e la password, poiché l’utente non è </a:t>
            </a:r>
            <a:r>
              <a:rPr lang="it-IT" dirty="0" err="1"/>
              <a:t>effitivamente</a:t>
            </a:r>
            <a:r>
              <a:rPr lang="it-IT" dirty="0"/>
              <a:t> legato alla password.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59DEFB4-3B2C-4BF0-9A07-B2E6F1365963}"/>
              </a:ext>
            </a:extLst>
          </p:cNvPr>
          <p:cNvSpPr txBox="1"/>
          <p:nvPr/>
        </p:nvSpPr>
        <p:spPr>
          <a:xfrm>
            <a:off x="5407089" y="1903446"/>
            <a:ext cx="1548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RISOLUZIONE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D6A0333-5F48-4E9E-A533-69F9EAB9C1D6}"/>
              </a:ext>
            </a:extLst>
          </p:cNvPr>
          <p:cNvSpPr txBox="1"/>
          <p:nvPr/>
        </p:nvSpPr>
        <p:spPr>
          <a:xfrm>
            <a:off x="6955971" y="1544416"/>
            <a:ext cx="4348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Usare un tratto biometrico per fissare una chiave crittografica. Invece di usare una password si utilizza una chiave biometrica per proteggere la chiave crittografica.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6946676-3E47-44A1-B97E-368211FB10DA}"/>
              </a:ext>
            </a:extLst>
          </p:cNvPr>
          <p:cNvSpPr txBox="1"/>
          <p:nvPr/>
        </p:nvSpPr>
        <p:spPr>
          <a:xfrm>
            <a:off x="1133670" y="539944"/>
            <a:ext cx="4273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SISTEMI TRADIZIONALI DI PROTEZIONE DATI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5317B245-A9D5-41CC-9AB7-8D94C7889A0D}"/>
              </a:ext>
            </a:extLst>
          </p:cNvPr>
          <p:cNvSpPr/>
          <p:nvPr/>
        </p:nvSpPr>
        <p:spPr>
          <a:xfrm>
            <a:off x="3642632" y="3429000"/>
            <a:ext cx="4906735" cy="241196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599520F-C71A-4C7B-94FC-681B9B94256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711" y="3950587"/>
            <a:ext cx="3838575" cy="147637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F61A58B-5A2D-44EF-B5A2-C135A9EC6058}"/>
              </a:ext>
            </a:extLst>
          </p:cNvPr>
          <p:cNvSpPr txBox="1"/>
          <p:nvPr/>
        </p:nvSpPr>
        <p:spPr>
          <a:xfrm>
            <a:off x="3679005" y="3508158"/>
            <a:ext cx="5005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chemeClr val="bg1"/>
                </a:solidFill>
              </a:rPr>
              <a:t>Bio-crypto</a:t>
            </a:r>
            <a:r>
              <a:rPr lang="it-IT" sz="1400" dirty="0">
                <a:solidFill>
                  <a:schemeClr val="bg1"/>
                </a:solidFill>
              </a:rPr>
              <a:t> system basato sul metodo </a:t>
            </a:r>
            <a:r>
              <a:rPr lang="it-IT" sz="1400" dirty="0" err="1">
                <a:solidFill>
                  <a:schemeClr val="bg1"/>
                </a:solidFill>
              </a:rPr>
              <a:t>biometric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r>
              <a:rPr lang="it-IT" sz="1400" dirty="0" err="1">
                <a:solidFill>
                  <a:schemeClr val="bg1"/>
                </a:solidFill>
              </a:rPr>
              <a:t>based</a:t>
            </a:r>
            <a:r>
              <a:rPr lang="it-IT" sz="1400" dirty="0">
                <a:solidFill>
                  <a:schemeClr val="bg1"/>
                </a:solidFill>
              </a:rPr>
              <a:t> key release</a:t>
            </a:r>
          </a:p>
        </p:txBody>
      </p:sp>
    </p:spTree>
    <p:extLst>
      <p:ext uri="{BB962C8B-B14F-4D97-AF65-F5344CB8AC3E}">
        <p14:creationId xmlns:p14="http://schemas.microsoft.com/office/powerpoint/2010/main" val="1299942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A1D9A2-1C63-4281-9F18-CF5F6D7E7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6099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BIO-CRYPTO SYSTEM </a:t>
            </a:r>
            <a:br>
              <a:rPr lang="it-IT" dirty="0"/>
            </a:br>
            <a:r>
              <a:rPr lang="it-IT" dirty="0"/>
              <a:t> </a:t>
            </a:r>
            <a:r>
              <a:rPr lang="it-IT" dirty="0" err="1"/>
              <a:t>Biometric</a:t>
            </a:r>
            <a:r>
              <a:rPr lang="it-IT" dirty="0"/>
              <a:t>/</a:t>
            </a:r>
            <a:r>
              <a:rPr lang="it-IT" dirty="0" err="1"/>
              <a:t>Cryptographic</a:t>
            </a:r>
            <a:r>
              <a:rPr lang="it-IT" dirty="0"/>
              <a:t> Keys Binding</a:t>
            </a:r>
            <a:br>
              <a:rPr lang="it-IT" dirty="0"/>
            </a:br>
            <a:endParaRPr lang="it-IT" dirty="0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47DBDCEC-BB11-47A0-97CE-A9A8CB2AE83E}"/>
              </a:ext>
            </a:extLst>
          </p:cNvPr>
          <p:cNvSpPr/>
          <p:nvPr/>
        </p:nvSpPr>
        <p:spPr>
          <a:xfrm>
            <a:off x="2857356" y="1667122"/>
            <a:ext cx="6807200" cy="249737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0CA3E53-E515-4F7B-B2CA-EDD83F785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306" y="1987123"/>
            <a:ext cx="61912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5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E8BB85-E588-4D76-AB8B-2ADC3D608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86673"/>
            <a:ext cx="9905998" cy="1060992"/>
          </a:xfrm>
        </p:spPr>
        <p:txBody>
          <a:bodyPr/>
          <a:lstStyle/>
          <a:p>
            <a:pPr algn="ctr"/>
            <a:r>
              <a:rPr lang="it-IT" dirty="0" err="1"/>
              <a:t>PROPRIETà</a:t>
            </a:r>
            <a:r>
              <a:rPr lang="it-IT" dirty="0"/>
              <a:t> E PERFORMANCE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A525B6-9CAA-4E34-8D05-73175B1F4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096" y="3332778"/>
            <a:ext cx="8301168" cy="35417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/>
              <a:t>Acquisizioni diverse di uno stesso soggetto determinano un tasso di errore tra di esse. Se tale errore nel momento dell’autenticazione risulta essere inferiore ad una tolleranza chiamata soglia delta, l’utente è autorizzato.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454F418-BF93-4048-A672-C2303CE205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415" y="4755354"/>
            <a:ext cx="5038725" cy="1704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FDEA224-E488-4A47-85D4-365389EED034}"/>
              </a:ext>
            </a:extLst>
          </p:cNvPr>
          <p:cNvSpPr txBox="1"/>
          <p:nvPr/>
        </p:nvSpPr>
        <p:spPr>
          <a:xfrm>
            <a:off x="1321821" y="970384"/>
            <a:ext cx="65780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Genuini: riscontro tra due template di uno stesso soggetto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Impostori: riscontro tra due template di soggetti differenti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FAR(False </a:t>
            </a:r>
            <a:r>
              <a:rPr lang="it-IT" dirty="0" err="1"/>
              <a:t>Acceptance</a:t>
            </a:r>
            <a:r>
              <a:rPr lang="it-IT" dirty="0"/>
              <a:t> Rate) : Utenti non autorizzati, ma erroneamente autorizzati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FRR(False </a:t>
            </a:r>
            <a:r>
              <a:rPr lang="it-IT" dirty="0" err="1"/>
              <a:t>Rejection</a:t>
            </a:r>
            <a:r>
              <a:rPr lang="it-IT" dirty="0"/>
              <a:t> Rate) : Utenti autorizzati, ma </a:t>
            </a:r>
          </a:p>
          <a:p>
            <a:r>
              <a:rPr lang="it-IT" dirty="0"/>
              <a:t>    erroneamente non autorizzati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EER(</a:t>
            </a:r>
            <a:r>
              <a:rPr lang="it-IT" dirty="0" err="1"/>
              <a:t>Equal</a:t>
            </a:r>
            <a:r>
              <a:rPr lang="it-IT" dirty="0"/>
              <a:t> </a:t>
            </a:r>
            <a:r>
              <a:rPr lang="it-IT" dirty="0" err="1"/>
              <a:t>Error</a:t>
            </a:r>
            <a:r>
              <a:rPr lang="it-IT" dirty="0"/>
              <a:t> Rate) : Equivalenza di valori tra FAR e FRR.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F7BE708D-C96A-4F73-9D4F-F5F57D8A6601}"/>
              </a:ext>
            </a:extLst>
          </p:cNvPr>
          <p:cNvSpPr/>
          <p:nvPr/>
        </p:nvSpPr>
        <p:spPr>
          <a:xfrm>
            <a:off x="7226969" y="978242"/>
            <a:ext cx="4852306" cy="191610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36920AC-6971-4001-98D7-2C90ACAEF0C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941" y="1185990"/>
            <a:ext cx="17335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6A00FCF-BBC0-44F1-A300-F9BCAC97F0C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163" y="1160535"/>
            <a:ext cx="17430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0D1424D-99E6-4604-9B0C-23A81B37E1F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463" y="2148298"/>
            <a:ext cx="2333625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61690980-B3F3-4C23-B46C-7FAAE82096C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716" y="2148298"/>
            <a:ext cx="2286000" cy="361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15957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Bl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1083</Words>
  <Application>Microsoft Office PowerPoint</Application>
  <PresentationFormat>Widescreen</PresentationFormat>
  <Paragraphs>109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5" baseType="lpstr">
      <vt:lpstr>Arial</vt:lpstr>
      <vt:lpstr>Tw Cen MT</vt:lpstr>
      <vt:lpstr>Circuito</vt:lpstr>
      <vt:lpstr>SISTEMI BIOMETRICI</vt:lpstr>
      <vt:lpstr>biometria</vt:lpstr>
      <vt:lpstr>Presentazione standard di PowerPoint</vt:lpstr>
      <vt:lpstr>SISTEMA BIOMETRICO</vt:lpstr>
      <vt:lpstr>Presentazione standard di PowerPoint</vt:lpstr>
      <vt:lpstr>  PREPROCESSING</vt:lpstr>
      <vt:lpstr>Presentazione standard di PowerPoint</vt:lpstr>
      <vt:lpstr>BIO-CRYPTO SYSTEM   Biometric/Cryptographic Keys Binding </vt:lpstr>
      <vt:lpstr>PROPRIETà E PERFORMANCE</vt:lpstr>
      <vt:lpstr>ESEMPIO FAR FRR CON SOGLIA DELTA DI TOLLERANZA VARIABILE</vt:lpstr>
      <vt:lpstr>TECNICA DI APPROCCIO USATA </vt:lpstr>
      <vt:lpstr>OBBIETTIVO TESI – STABILIZZAZIONE CHIAVE BIOMETRICA</vt:lpstr>
      <vt:lpstr>ESPERIMENTO I</vt:lpstr>
      <vt:lpstr>Presentazione standard di PowerPoint</vt:lpstr>
      <vt:lpstr>Presentazione standard di PowerPoint</vt:lpstr>
      <vt:lpstr>ESPERIMENTO II</vt:lpstr>
      <vt:lpstr>Presentazione standard di PowerPoint</vt:lpstr>
      <vt:lpstr>Presentazione standard di PowerPoint</vt:lpstr>
      <vt:lpstr>ESPERIMENTO IIi</vt:lpstr>
      <vt:lpstr>Presentazione standard di PowerPoint</vt:lpstr>
      <vt:lpstr>Presentazione standard di PowerPoint</vt:lpstr>
      <vt:lpstr>RISULTATI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SISTEMI BIOMETRICI</dc:title>
  <dc:creator>FEDERICO MAGLIONE</dc:creator>
  <cp:lastModifiedBy>FEDERICO MAGLIONE</cp:lastModifiedBy>
  <cp:revision>7</cp:revision>
  <dcterms:created xsi:type="dcterms:W3CDTF">2019-05-08T11:12:01Z</dcterms:created>
  <dcterms:modified xsi:type="dcterms:W3CDTF">2019-05-08T15:01:23Z</dcterms:modified>
</cp:coreProperties>
</file>